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5143500" type="screen16x9"/>
  <p:notesSz cx="9144000" cy="51435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020" y="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FF79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FF79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79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00" b="1" i="0">
                <a:solidFill>
                  <a:srgbClr val="FF79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79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00" b="1" i="0">
                <a:solidFill>
                  <a:srgbClr val="FF79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1548" y="201548"/>
            <a:ext cx="5723255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1" i="0">
                <a:solidFill>
                  <a:srgbClr val="FF79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75945" y="973074"/>
            <a:ext cx="7787640" cy="12363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1" i="0">
                <a:solidFill>
                  <a:srgbClr val="FF790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83463" y="4754691"/>
            <a:ext cx="163829" cy="1276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1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‹N°›</a:t>
            </a:fld>
            <a:endParaRPr spc="-5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FF953C6-CC59-A4AE-A3C8-E6C653A70931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125913" y="5021580"/>
            <a:ext cx="920750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fr-BF" sz="800">
                <a:solidFill>
                  <a:srgbClr val="ED7D31"/>
                </a:solidFill>
                <a:latin typeface="Helvetica 75 Bold" panose="02000803050000020004" pitchFamily="2" charset="0"/>
              </a:rPr>
              <a:t>Orange Restricted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nafila.dabire@orange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0939" y="116281"/>
            <a:ext cx="5565140" cy="15212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110"/>
              </a:lnSpc>
              <a:spcBef>
                <a:spcPts val="95"/>
              </a:spcBef>
            </a:pPr>
            <a:r>
              <a:rPr sz="5500" spc="-10" dirty="0"/>
              <a:t>Orange</a:t>
            </a:r>
            <a:endParaRPr sz="5500" dirty="0"/>
          </a:p>
          <a:p>
            <a:pPr marL="12700">
              <a:lnSpc>
                <a:spcPts val="6110"/>
              </a:lnSpc>
            </a:pPr>
            <a:r>
              <a:rPr sz="4800" dirty="0">
                <a:solidFill>
                  <a:srgbClr val="000000"/>
                </a:solidFill>
              </a:rPr>
              <a:t>Fab</a:t>
            </a:r>
            <a:r>
              <a:rPr sz="4800" spc="-150" dirty="0">
                <a:solidFill>
                  <a:srgbClr val="000000"/>
                </a:solidFill>
              </a:rPr>
              <a:t> </a:t>
            </a:r>
            <a:r>
              <a:rPr lang="fr-FR" sz="4800" spc="-10" dirty="0">
                <a:solidFill>
                  <a:srgbClr val="000000"/>
                </a:solidFill>
              </a:rPr>
              <a:t>Burkina Faso</a:t>
            </a:r>
            <a:endParaRPr sz="4800" dirty="0"/>
          </a:p>
        </p:txBody>
      </p:sp>
      <p:sp>
        <p:nvSpPr>
          <p:cNvPr id="4" name="object 4"/>
          <p:cNvSpPr txBox="1"/>
          <p:nvPr/>
        </p:nvSpPr>
        <p:spPr>
          <a:xfrm>
            <a:off x="310997" y="2335504"/>
            <a:ext cx="8020684" cy="1290955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400" b="1" dirty="0">
                <a:latin typeface="Arial"/>
                <a:cs typeface="Arial"/>
              </a:rPr>
              <a:t>Modèle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dossier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candidature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430"/>
              </a:spcBef>
              <a:buClr>
                <a:srgbClr val="FF7900"/>
              </a:buClr>
              <a:buSzPct val="60714"/>
              <a:buFont typeface="Arial MT"/>
              <a:buChar char="•"/>
              <a:tabLst>
                <a:tab pos="299085" algn="l"/>
              </a:tabLst>
            </a:pPr>
            <a:r>
              <a:rPr sz="1400" b="1" dirty="0">
                <a:latin typeface="Arial"/>
                <a:cs typeface="Arial"/>
              </a:rPr>
              <a:t>Créez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votre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propre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modèle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powerpoint.</a:t>
            </a:r>
            <a:endParaRPr sz="1400">
              <a:latin typeface="Arial"/>
              <a:cs typeface="Arial"/>
            </a:endParaRPr>
          </a:p>
          <a:p>
            <a:pPr marL="299085" marR="5080" indent="-287020">
              <a:lnSpc>
                <a:spcPts val="1510"/>
              </a:lnSpc>
              <a:spcBef>
                <a:spcPts val="630"/>
              </a:spcBef>
              <a:buClr>
                <a:srgbClr val="FF7900"/>
              </a:buClr>
              <a:buSzPct val="60714"/>
              <a:buFont typeface="Arial MT"/>
              <a:buChar char="•"/>
              <a:tabLst>
                <a:tab pos="299085" algn="l"/>
              </a:tabLst>
            </a:pPr>
            <a:r>
              <a:rPr sz="1400" b="1" spc="-20" dirty="0">
                <a:latin typeface="Arial"/>
                <a:cs typeface="Arial"/>
              </a:rPr>
              <a:t>Intégrez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l’ensemble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éléments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modèle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votre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présentation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l’ordre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que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vous </a:t>
            </a:r>
            <a:r>
              <a:rPr sz="1400" b="1" spc="-10" dirty="0">
                <a:latin typeface="Arial"/>
                <a:cs typeface="Arial"/>
              </a:rPr>
              <a:t>souhaitez.</a:t>
            </a:r>
            <a:endParaRPr sz="14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409"/>
              </a:spcBef>
              <a:buClr>
                <a:srgbClr val="FF7900"/>
              </a:buClr>
              <a:buSzPct val="60714"/>
              <a:buFont typeface="Arial MT"/>
              <a:buChar char="•"/>
              <a:tabLst>
                <a:tab pos="299085" algn="l"/>
              </a:tabLst>
            </a:pPr>
            <a:r>
              <a:rPr sz="1400" b="1" spc="-25" dirty="0">
                <a:latin typeface="Arial"/>
                <a:cs typeface="Arial"/>
              </a:rPr>
              <a:t>Soyez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claires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concis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votre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dossier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ne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doit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pas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posséder</a:t>
            </a:r>
            <a:r>
              <a:rPr sz="1400" b="1" spc="-45" dirty="0">
                <a:latin typeface="Arial"/>
                <a:cs typeface="Arial"/>
              </a:rPr>
              <a:t> plus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15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slides.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36830" marR="5080">
              <a:lnSpc>
                <a:spcPts val="1510"/>
              </a:lnSpc>
              <a:spcBef>
                <a:spcPts val="295"/>
              </a:spcBef>
            </a:pPr>
            <a:r>
              <a:rPr spc="-30" dirty="0"/>
              <a:t>Photos,</a:t>
            </a:r>
            <a:r>
              <a:rPr spc="-25" dirty="0"/>
              <a:t> </a:t>
            </a:r>
            <a:r>
              <a:rPr spc="-30" dirty="0"/>
              <a:t>prénoms,</a:t>
            </a:r>
            <a:r>
              <a:rPr spc="-40" dirty="0"/>
              <a:t> </a:t>
            </a:r>
            <a:r>
              <a:rPr spc="-25" dirty="0"/>
              <a:t>noms,</a:t>
            </a:r>
            <a:r>
              <a:rPr spc="-35" dirty="0"/>
              <a:t> </a:t>
            </a:r>
            <a:r>
              <a:rPr spc="-30" dirty="0"/>
              <a:t>formations</a:t>
            </a:r>
            <a:r>
              <a:rPr spc="-25" dirty="0"/>
              <a:t> </a:t>
            </a:r>
            <a:r>
              <a:rPr dirty="0"/>
              <a:t>et</a:t>
            </a:r>
            <a:r>
              <a:rPr spc="-30" dirty="0"/>
              <a:t> </a:t>
            </a:r>
            <a:r>
              <a:rPr spc="-25" dirty="0"/>
              <a:t>expériences </a:t>
            </a:r>
            <a:r>
              <a:rPr spc="-40" dirty="0"/>
              <a:t>professionnelles</a:t>
            </a:r>
            <a:r>
              <a:rPr spc="-15" dirty="0"/>
              <a:t> </a:t>
            </a:r>
            <a:r>
              <a:rPr spc="-25" dirty="0"/>
              <a:t>passées</a:t>
            </a:r>
            <a:r>
              <a:rPr spc="-40" dirty="0"/>
              <a:t> </a:t>
            </a:r>
            <a:r>
              <a:rPr dirty="0"/>
              <a:t>de</a:t>
            </a:r>
            <a:r>
              <a:rPr spc="-30" dirty="0"/>
              <a:t> </a:t>
            </a:r>
            <a:r>
              <a:rPr spc="-10" dirty="0"/>
              <a:t>l’équipe </a:t>
            </a:r>
            <a:r>
              <a:rPr spc="-20" dirty="0"/>
              <a:t>fondatrice</a:t>
            </a:r>
            <a:r>
              <a:rPr spc="-30" dirty="0"/>
              <a:t> </a:t>
            </a:r>
            <a:r>
              <a:rPr dirty="0"/>
              <a:t>+</a:t>
            </a:r>
            <a:r>
              <a:rPr spc="-60" dirty="0"/>
              <a:t> </a:t>
            </a:r>
            <a:r>
              <a:rPr spc="-20" dirty="0"/>
              <a:t>membres</a:t>
            </a:r>
            <a:r>
              <a:rPr spc="-50" dirty="0"/>
              <a:t> </a:t>
            </a:r>
            <a:r>
              <a:rPr dirty="0"/>
              <a:t>de</a:t>
            </a:r>
            <a:r>
              <a:rPr spc="-45" dirty="0"/>
              <a:t> </a:t>
            </a:r>
            <a:r>
              <a:rPr spc="-30" dirty="0"/>
              <a:t>l’équipe</a:t>
            </a:r>
            <a:r>
              <a:rPr spc="-25" dirty="0"/>
              <a:t> </a:t>
            </a:r>
            <a:r>
              <a:rPr spc="-10" dirty="0"/>
              <a:t>opérationnelle</a:t>
            </a:r>
          </a:p>
          <a:p>
            <a:pPr marL="36830">
              <a:lnSpc>
                <a:spcPct val="100000"/>
              </a:lnSpc>
              <a:spcBef>
                <a:spcPts val="409"/>
              </a:spcBef>
            </a:pPr>
            <a:r>
              <a:rPr spc="-30" dirty="0"/>
              <a:t>Indiquer</a:t>
            </a:r>
            <a:r>
              <a:rPr spc="-45" dirty="0"/>
              <a:t> </a:t>
            </a:r>
            <a:r>
              <a:rPr dirty="0"/>
              <a:t>la</a:t>
            </a:r>
            <a:r>
              <a:rPr spc="-65" dirty="0"/>
              <a:t> </a:t>
            </a:r>
            <a:r>
              <a:rPr spc="-25" dirty="0"/>
              <a:t>répartition</a:t>
            </a:r>
            <a:r>
              <a:rPr spc="-50" dirty="0"/>
              <a:t> </a:t>
            </a:r>
            <a:r>
              <a:rPr spc="-10" dirty="0"/>
              <a:t>du</a:t>
            </a:r>
            <a:r>
              <a:rPr spc="-65" dirty="0"/>
              <a:t> </a:t>
            </a:r>
            <a:r>
              <a:rPr spc="-20" dirty="0"/>
              <a:t>capital</a:t>
            </a:r>
            <a:r>
              <a:rPr spc="-55" dirty="0"/>
              <a:t> </a:t>
            </a:r>
            <a:r>
              <a:rPr spc="-10" dirty="0"/>
              <a:t>entre</a:t>
            </a:r>
            <a:r>
              <a:rPr spc="-60" dirty="0"/>
              <a:t> </a:t>
            </a:r>
            <a:r>
              <a:rPr spc="-20" dirty="0"/>
              <a:t>les</a:t>
            </a:r>
            <a:r>
              <a:rPr spc="-60" dirty="0"/>
              <a:t> </a:t>
            </a:r>
            <a:r>
              <a:rPr spc="-10" dirty="0"/>
              <a:t>fondateurs</a:t>
            </a:r>
          </a:p>
          <a:p>
            <a:pPr marL="36830">
              <a:lnSpc>
                <a:spcPct val="100000"/>
              </a:lnSpc>
              <a:spcBef>
                <a:spcPts val="1035"/>
              </a:spcBef>
            </a:pPr>
            <a:r>
              <a:rPr spc="-25" dirty="0">
                <a:solidFill>
                  <a:srgbClr val="000000"/>
                </a:solidFill>
              </a:rPr>
              <a:t>Exemple</a:t>
            </a:r>
            <a:r>
              <a:rPr spc="-55" dirty="0">
                <a:solidFill>
                  <a:srgbClr val="000000"/>
                </a:solidFill>
              </a:rPr>
              <a:t> </a:t>
            </a:r>
            <a:r>
              <a:rPr spc="-50" dirty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0634" y="218897"/>
            <a:ext cx="848360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30" dirty="0"/>
              <a:t>Equipe</a:t>
            </a: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99661" y="2231389"/>
            <a:ext cx="1182662" cy="92824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075931" y="2211730"/>
            <a:ext cx="1182662" cy="94790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34834" y="2231389"/>
            <a:ext cx="1182662" cy="928243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807516" y="3166998"/>
            <a:ext cx="1636395" cy="598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latin typeface="Arial"/>
                <a:cs typeface="Arial"/>
              </a:rPr>
              <a:t>Prénom</a:t>
            </a:r>
            <a:r>
              <a:rPr sz="1050" b="1" spc="-25" dirty="0">
                <a:latin typeface="Arial"/>
                <a:cs typeface="Arial"/>
              </a:rPr>
              <a:t> NOM</a:t>
            </a:r>
            <a:endParaRPr sz="1050">
              <a:latin typeface="Arial"/>
              <a:cs typeface="Arial"/>
            </a:endParaRPr>
          </a:p>
          <a:p>
            <a:pPr marL="73660" marR="64769" algn="ctr">
              <a:lnSpc>
                <a:spcPct val="100000"/>
              </a:lnSpc>
              <a:spcBef>
                <a:spcPts val="5"/>
              </a:spcBef>
            </a:pPr>
            <a:r>
              <a:rPr sz="900" b="1" dirty="0">
                <a:latin typeface="Arial"/>
                <a:cs typeface="Arial"/>
              </a:rPr>
              <a:t>CEO</a:t>
            </a:r>
            <a:r>
              <a:rPr sz="900" b="1" spc="-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et co-fondateur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–</a:t>
            </a:r>
            <a:r>
              <a:rPr sz="900" b="1" spc="25" dirty="0">
                <a:latin typeface="Arial"/>
                <a:cs typeface="Arial"/>
              </a:rPr>
              <a:t> </a:t>
            </a:r>
            <a:r>
              <a:rPr sz="900" b="1" spc="-25" dirty="0">
                <a:latin typeface="Arial"/>
                <a:cs typeface="Arial"/>
              </a:rPr>
              <a:t>40% </a:t>
            </a:r>
            <a:r>
              <a:rPr sz="900" b="1" dirty="0">
                <a:latin typeface="Arial"/>
                <a:cs typeface="Arial"/>
              </a:rPr>
              <a:t>5</a:t>
            </a:r>
            <a:r>
              <a:rPr sz="900" b="1" spc="-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ans</a:t>
            </a:r>
            <a:r>
              <a:rPr sz="900" b="1" spc="-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commercial </a:t>
            </a:r>
            <a:r>
              <a:rPr sz="900" b="1" spc="-10" dirty="0">
                <a:latin typeface="Arial"/>
                <a:cs typeface="Arial"/>
              </a:rPr>
              <a:t>Eiffage</a:t>
            </a:r>
            <a:endParaRPr sz="9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Master</a:t>
            </a:r>
            <a:r>
              <a:rPr sz="900" b="1" spc="5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2</a:t>
            </a:r>
            <a:r>
              <a:rPr sz="900" b="1" spc="4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Management</a:t>
            </a:r>
            <a:r>
              <a:rPr sz="900" b="1" spc="3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Inscae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286125" y="3160014"/>
            <a:ext cx="2409825" cy="598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latin typeface="Arial"/>
                <a:cs typeface="Arial"/>
              </a:rPr>
              <a:t>Prénom</a:t>
            </a:r>
            <a:r>
              <a:rPr sz="1050" b="1" spc="-25" dirty="0">
                <a:latin typeface="Arial"/>
                <a:cs typeface="Arial"/>
              </a:rPr>
              <a:t> NOM</a:t>
            </a:r>
            <a:endParaRPr sz="1050">
              <a:latin typeface="Arial"/>
              <a:cs typeface="Arial"/>
            </a:endParaRPr>
          </a:p>
          <a:p>
            <a:pPr marL="12700" marR="5080" algn="ctr">
              <a:lnSpc>
                <a:spcPct val="100000"/>
              </a:lnSpc>
              <a:spcBef>
                <a:spcPts val="5"/>
              </a:spcBef>
            </a:pPr>
            <a:r>
              <a:rPr sz="900" b="1" dirty="0">
                <a:latin typeface="Arial"/>
                <a:cs typeface="Arial"/>
              </a:rPr>
              <a:t>Directrice</a:t>
            </a:r>
            <a:r>
              <a:rPr sz="900" b="1" spc="3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Marketing</a:t>
            </a:r>
            <a:r>
              <a:rPr sz="900" b="1" spc="1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et</a:t>
            </a:r>
            <a:r>
              <a:rPr sz="900" b="1" spc="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co-fondatrice –</a:t>
            </a:r>
            <a:r>
              <a:rPr sz="900" b="1" spc="25" dirty="0">
                <a:latin typeface="Arial"/>
                <a:cs typeface="Arial"/>
              </a:rPr>
              <a:t> </a:t>
            </a:r>
            <a:r>
              <a:rPr sz="900" b="1" spc="-25" dirty="0">
                <a:latin typeface="Arial"/>
                <a:cs typeface="Arial"/>
              </a:rPr>
              <a:t>40% </a:t>
            </a:r>
            <a:r>
              <a:rPr sz="900" b="1" dirty="0">
                <a:latin typeface="Arial"/>
                <a:cs typeface="Arial"/>
              </a:rPr>
              <a:t>3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ans</a:t>
            </a:r>
            <a:r>
              <a:rPr sz="900" b="1" spc="-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resp. marketing chez</a:t>
            </a:r>
            <a:r>
              <a:rPr sz="900" b="1" spc="-10" dirty="0">
                <a:latin typeface="Arial"/>
                <a:cs typeface="Arial"/>
              </a:rPr>
              <a:t> </a:t>
            </a:r>
            <a:r>
              <a:rPr sz="900" b="1" spc="-20" dirty="0">
                <a:latin typeface="Arial"/>
                <a:cs typeface="Arial"/>
              </a:rPr>
              <a:t>Nivo</a:t>
            </a:r>
            <a:endParaRPr sz="90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Master</a:t>
            </a:r>
            <a:r>
              <a:rPr sz="900" b="1" spc="4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1</a:t>
            </a:r>
            <a:r>
              <a:rPr sz="900" b="1" spc="3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Marketing</a:t>
            </a:r>
            <a:r>
              <a:rPr sz="900" b="1" spc="50" dirty="0">
                <a:latin typeface="Arial"/>
                <a:cs typeface="Arial"/>
              </a:rPr>
              <a:t> </a:t>
            </a:r>
            <a:r>
              <a:rPr sz="900" b="1" spc="-20" dirty="0">
                <a:latin typeface="Arial"/>
                <a:cs typeface="Arial"/>
              </a:rPr>
              <a:t>Iscam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864857" y="3166998"/>
            <a:ext cx="1497330" cy="598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30607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latin typeface="Arial"/>
                <a:cs typeface="Arial"/>
              </a:rPr>
              <a:t>Prénom</a:t>
            </a:r>
            <a:r>
              <a:rPr sz="1050" b="1" spc="-25" dirty="0">
                <a:latin typeface="Arial"/>
                <a:cs typeface="Arial"/>
              </a:rPr>
              <a:t> NOM </a:t>
            </a:r>
            <a:r>
              <a:rPr sz="900" b="1" dirty="0">
                <a:latin typeface="Arial"/>
                <a:cs typeface="Arial"/>
              </a:rPr>
              <a:t>Directeur</a:t>
            </a:r>
            <a:r>
              <a:rPr sz="900" b="1" spc="-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Technique</a:t>
            </a:r>
            <a:r>
              <a:rPr sz="900" b="1" spc="-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–</a:t>
            </a:r>
            <a:r>
              <a:rPr sz="900" b="1" spc="-35" dirty="0">
                <a:latin typeface="Arial"/>
                <a:cs typeface="Arial"/>
              </a:rPr>
              <a:t> </a:t>
            </a:r>
            <a:r>
              <a:rPr sz="900" b="1" spc="-25" dirty="0">
                <a:latin typeface="Arial"/>
                <a:cs typeface="Arial"/>
              </a:rPr>
              <a:t>20% </a:t>
            </a:r>
            <a:r>
              <a:rPr sz="900" b="1" dirty="0">
                <a:latin typeface="Arial"/>
                <a:cs typeface="Arial"/>
              </a:rPr>
              <a:t>1</a:t>
            </a:r>
            <a:r>
              <a:rPr sz="900" b="1" spc="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an</a:t>
            </a:r>
            <a:r>
              <a:rPr sz="900" b="1" spc="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développeur</a:t>
            </a:r>
            <a:r>
              <a:rPr sz="900" b="1" spc="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Mora.mg</a:t>
            </a:r>
            <a:endParaRPr sz="900">
              <a:latin typeface="Arial"/>
              <a:cs typeface="Arial"/>
            </a:endParaRPr>
          </a:p>
          <a:p>
            <a:pPr marL="690880">
              <a:lnSpc>
                <a:spcPct val="100000"/>
              </a:lnSpc>
              <a:spcBef>
                <a:spcPts val="5"/>
              </a:spcBef>
            </a:pPr>
            <a:r>
              <a:rPr sz="900" b="1" spc="-50" dirty="0">
                <a:latin typeface="Arial"/>
                <a:cs typeface="Arial"/>
              </a:rPr>
              <a:t>…</a:t>
            </a:r>
            <a:endParaRPr sz="900">
              <a:latin typeface="Arial"/>
              <a:cs typeface="Arial"/>
            </a:endParaRPr>
          </a:p>
        </p:txBody>
      </p: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235290" y="4031564"/>
            <a:ext cx="1182662" cy="928243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2581401" y="4203598"/>
            <a:ext cx="1706245" cy="461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latin typeface="Arial"/>
                <a:cs typeface="Arial"/>
              </a:rPr>
              <a:t>Prénom</a:t>
            </a:r>
            <a:r>
              <a:rPr sz="1050" b="1" spc="-25" dirty="0">
                <a:latin typeface="Arial"/>
                <a:cs typeface="Arial"/>
              </a:rPr>
              <a:t> NOM</a:t>
            </a:r>
            <a:endParaRPr sz="105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900" b="1" dirty="0">
                <a:latin typeface="Arial"/>
                <a:cs typeface="Arial"/>
              </a:rPr>
              <a:t>Stagiaire</a:t>
            </a:r>
            <a:r>
              <a:rPr sz="900" b="1" spc="-5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:</a:t>
            </a:r>
            <a:r>
              <a:rPr sz="900" b="1" spc="-6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sourcing</a:t>
            </a:r>
            <a:r>
              <a:rPr sz="900" b="1" spc="-3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prestataire </a:t>
            </a:r>
            <a:r>
              <a:rPr sz="900" b="1" dirty="0">
                <a:latin typeface="Arial"/>
                <a:cs typeface="Arial"/>
              </a:rPr>
              <a:t>CDI</a:t>
            </a:r>
            <a:r>
              <a:rPr sz="900" b="1" spc="-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à</a:t>
            </a:r>
            <a:r>
              <a:rPr sz="900" b="1" spc="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partir</a:t>
            </a:r>
            <a:r>
              <a:rPr sz="900" b="1" spc="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de</a:t>
            </a:r>
            <a:r>
              <a:rPr sz="900" b="1" spc="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sept. </a:t>
            </a:r>
            <a:r>
              <a:rPr sz="900" b="1" spc="-20" dirty="0">
                <a:latin typeface="Arial"/>
                <a:cs typeface="Arial"/>
              </a:rPr>
              <a:t>2019</a:t>
            </a:r>
            <a:endParaRPr sz="9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63080" y="4203598"/>
            <a:ext cx="1883410" cy="46164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dirty="0">
                <a:latin typeface="Arial"/>
                <a:cs typeface="Arial"/>
              </a:rPr>
              <a:t>Prénom</a:t>
            </a:r>
            <a:r>
              <a:rPr sz="1050" b="1" spc="-25" dirty="0">
                <a:latin typeface="Arial"/>
                <a:cs typeface="Arial"/>
              </a:rPr>
              <a:t> NOM</a:t>
            </a:r>
            <a:endParaRPr sz="105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900" b="1" dirty="0">
                <a:latin typeface="Arial"/>
                <a:cs typeface="Arial"/>
              </a:rPr>
              <a:t>Freelance</a:t>
            </a:r>
            <a:r>
              <a:rPr sz="900" b="1" spc="-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:</a:t>
            </a:r>
            <a:r>
              <a:rPr sz="900" b="1" spc="-3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business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commerciale </a:t>
            </a:r>
            <a:r>
              <a:rPr sz="900" b="1" dirty="0">
                <a:latin typeface="Arial"/>
                <a:cs typeface="Arial"/>
              </a:rPr>
              <a:t>CDI</a:t>
            </a:r>
            <a:r>
              <a:rPr sz="900" b="1" spc="-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à</a:t>
            </a:r>
            <a:r>
              <a:rPr sz="900" b="1" spc="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partir</a:t>
            </a:r>
            <a:r>
              <a:rPr sz="900" b="1" spc="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de</a:t>
            </a:r>
            <a:r>
              <a:rPr sz="900" b="1" spc="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Mai</a:t>
            </a:r>
            <a:r>
              <a:rPr sz="900" b="1" spc="10" dirty="0">
                <a:latin typeface="Arial"/>
                <a:cs typeface="Arial"/>
              </a:rPr>
              <a:t> </a:t>
            </a:r>
            <a:r>
              <a:rPr sz="900" b="1" spc="-20" dirty="0">
                <a:latin typeface="Arial"/>
                <a:cs typeface="Arial"/>
              </a:rPr>
              <a:t>2019</a:t>
            </a:r>
            <a:endParaRPr sz="900">
              <a:latin typeface="Arial"/>
              <a:cs typeface="Arial"/>
            </a:endParaRPr>
          </a:p>
        </p:txBody>
      </p:sp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016372" y="4031564"/>
            <a:ext cx="1182751" cy="928243"/>
          </a:xfrm>
          <a:prstGeom prst="rect">
            <a:avLst/>
          </a:prstGeom>
        </p:spPr>
      </p:pic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25" dirty="0"/>
              <a:t>10</a:t>
            </a:fld>
            <a:endParaRPr spc="-25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1510"/>
              </a:lnSpc>
              <a:spcBef>
                <a:spcPts val="295"/>
              </a:spcBef>
            </a:pPr>
            <a:r>
              <a:rPr spc="-35" dirty="0"/>
              <a:t>Evénements</a:t>
            </a:r>
            <a:r>
              <a:rPr spc="-65" dirty="0"/>
              <a:t> </a:t>
            </a:r>
            <a:r>
              <a:rPr spc="-20" dirty="0"/>
              <a:t>clefs</a:t>
            </a:r>
            <a:r>
              <a:rPr spc="-45" dirty="0"/>
              <a:t> </a:t>
            </a:r>
            <a:r>
              <a:rPr spc="-30" dirty="0"/>
              <a:t>passés</a:t>
            </a:r>
            <a:r>
              <a:rPr spc="-55" dirty="0"/>
              <a:t> </a:t>
            </a:r>
            <a:r>
              <a:rPr spc="-80" dirty="0"/>
              <a:t>:</a:t>
            </a:r>
            <a:r>
              <a:rPr spc="-40" dirty="0"/>
              <a:t> </a:t>
            </a:r>
            <a:r>
              <a:rPr spc="-20" dirty="0"/>
              <a:t>création</a:t>
            </a:r>
            <a:r>
              <a:rPr spc="-50" dirty="0"/>
              <a:t> </a:t>
            </a:r>
            <a:r>
              <a:rPr spc="-10" dirty="0"/>
              <a:t>du</a:t>
            </a:r>
            <a:r>
              <a:rPr spc="-50" dirty="0"/>
              <a:t> </a:t>
            </a:r>
            <a:r>
              <a:rPr spc="-30" dirty="0"/>
              <a:t>produit, </a:t>
            </a:r>
            <a:r>
              <a:rPr spc="-25" dirty="0"/>
              <a:t>phase</a:t>
            </a:r>
            <a:r>
              <a:rPr spc="-55" dirty="0"/>
              <a:t> </a:t>
            </a:r>
            <a:r>
              <a:rPr dirty="0"/>
              <a:t>de</a:t>
            </a:r>
            <a:r>
              <a:rPr spc="-50" dirty="0"/>
              <a:t> </a:t>
            </a:r>
            <a:r>
              <a:rPr dirty="0"/>
              <a:t>test</a:t>
            </a:r>
            <a:r>
              <a:rPr spc="-65" dirty="0"/>
              <a:t> </a:t>
            </a:r>
            <a:r>
              <a:rPr spc="-10" dirty="0"/>
              <a:t>du</a:t>
            </a:r>
            <a:r>
              <a:rPr spc="-45" dirty="0"/>
              <a:t> </a:t>
            </a:r>
            <a:r>
              <a:rPr spc="-30" dirty="0"/>
              <a:t>produit, obtention</a:t>
            </a:r>
            <a:r>
              <a:rPr spc="-50" dirty="0"/>
              <a:t> </a:t>
            </a:r>
            <a:r>
              <a:rPr spc="-35" dirty="0"/>
              <a:t>d’un</a:t>
            </a:r>
            <a:r>
              <a:rPr spc="-50" dirty="0"/>
              <a:t> </a:t>
            </a:r>
            <a:r>
              <a:rPr spc="-20" dirty="0"/>
              <a:t>label</a:t>
            </a:r>
            <a:r>
              <a:rPr spc="-35" dirty="0"/>
              <a:t> </a:t>
            </a:r>
            <a:r>
              <a:rPr spc="80" dirty="0"/>
              <a:t>/ </a:t>
            </a:r>
            <a:r>
              <a:rPr spc="-25" dirty="0"/>
              <a:t>d’une</a:t>
            </a:r>
            <a:r>
              <a:rPr spc="-50" dirty="0"/>
              <a:t> </a:t>
            </a:r>
            <a:r>
              <a:rPr spc="-30" dirty="0"/>
              <a:t>autorisation</a:t>
            </a:r>
            <a:r>
              <a:rPr spc="-35" dirty="0"/>
              <a:t> </a:t>
            </a:r>
            <a:r>
              <a:rPr spc="-25" dirty="0"/>
              <a:t>règlementaire,</a:t>
            </a:r>
            <a:r>
              <a:rPr spc="-45" dirty="0"/>
              <a:t> </a:t>
            </a:r>
            <a:r>
              <a:rPr spc="-20" dirty="0"/>
              <a:t>lancement</a:t>
            </a:r>
            <a:r>
              <a:rPr spc="-45" dirty="0"/>
              <a:t> </a:t>
            </a:r>
            <a:r>
              <a:rPr spc="-25" dirty="0"/>
              <a:t>commercial</a:t>
            </a:r>
            <a:r>
              <a:rPr spc="-50" dirty="0"/>
              <a:t> </a:t>
            </a:r>
            <a:r>
              <a:rPr spc="-10" dirty="0"/>
              <a:t>du</a:t>
            </a:r>
            <a:r>
              <a:rPr spc="-45" dirty="0"/>
              <a:t> </a:t>
            </a:r>
            <a:r>
              <a:rPr spc="-30" dirty="0"/>
              <a:t>produit,</a:t>
            </a:r>
            <a:r>
              <a:rPr spc="-40" dirty="0"/>
              <a:t> </a:t>
            </a:r>
            <a:r>
              <a:rPr spc="-20" dirty="0"/>
              <a:t>levée</a:t>
            </a:r>
            <a:r>
              <a:rPr spc="-50" dirty="0"/>
              <a:t> </a:t>
            </a:r>
            <a:r>
              <a:rPr dirty="0"/>
              <a:t>de</a:t>
            </a:r>
            <a:r>
              <a:rPr spc="-45" dirty="0"/>
              <a:t> </a:t>
            </a:r>
            <a:r>
              <a:rPr spc="-30" dirty="0"/>
              <a:t>fonds,</a:t>
            </a:r>
            <a:r>
              <a:rPr spc="-55" dirty="0"/>
              <a:t> </a:t>
            </a:r>
            <a:r>
              <a:rPr spc="-10" dirty="0"/>
              <a:t>principaux développements…</a:t>
            </a:r>
          </a:p>
          <a:p>
            <a:pPr>
              <a:lnSpc>
                <a:spcPct val="100000"/>
              </a:lnSpc>
              <a:spcBef>
                <a:spcPts val="1515"/>
              </a:spcBef>
            </a:pPr>
            <a:endParaRPr spc="-1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pc="-25" dirty="0">
                <a:solidFill>
                  <a:srgbClr val="000000"/>
                </a:solidFill>
              </a:rPr>
              <a:t>Exemple</a:t>
            </a:r>
            <a:r>
              <a:rPr spc="-30" dirty="0">
                <a:solidFill>
                  <a:srgbClr val="000000"/>
                </a:solidFill>
              </a:rPr>
              <a:t> </a:t>
            </a:r>
            <a:r>
              <a:rPr spc="-80" dirty="0">
                <a:solidFill>
                  <a:srgbClr val="000000"/>
                </a:solidFill>
              </a:rPr>
              <a:t>:</a:t>
            </a:r>
            <a:r>
              <a:rPr spc="-30" dirty="0">
                <a:solidFill>
                  <a:srgbClr val="000000"/>
                </a:solidFill>
              </a:rPr>
              <a:t> </a:t>
            </a:r>
            <a:r>
              <a:rPr sz="1100" spc="-20" dirty="0">
                <a:solidFill>
                  <a:srgbClr val="000000"/>
                </a:solidFill>
              </a:rPr>
              <a:t>(S1/S2</a:t>
            </a:r>
            <a:r>
              <a:rPr sz="1100" spc="-2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=</a:t>
            </a:r>
            <a:r>
              <a:rPr sz="1100" spc="-30" dirty="0">
                <a:solidFill>
                  <a:srgbClr val="000000"/>
                </a:solidFill>
              </a:rPr>
              <a:t> </a:t>
            </a:r>
            <a:r>
              <a:rPr sz="1100" spc="-20" dirty="0">
                <a:solidFill>
                  <a:srgbClr val="000000"/>
                </a:solidFill>
              </a:rPr>
              <a:t>semestre</a:t>
            </a:r>
            <a:r>
              <a:rPr sz="1100" spc="-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1</a:t>
            </a:r>
            <a:r>
              <a:rPr sz="1100" spc="-30" dirty="0">
                <a:solidFill>
                  <a:srgbClr val="000000"/>
                </a:solidFill>
              </a:rPr>
              <a:t> </a:t>
            </a:r>
            <a:r>
              <a:rPr sz="1100" spc="105" dirty="0">
                <a:solidFill>
                  <a:srgbClr val="000000"/>
                </a:solidFill>
              </a:rPr>
              <a:t>/</a:t>
            </a:r>
            <a:r>
              <a:rPr sz="1100" spc="-30" dirty="0">
                <a:solidFill>
                  <a:srgbClr val="000000"/>
                </a:solidFill>
              </a:rPr>
              <a:t> </a:t>
            </a:r>
            <a:r>
              <a:rPr sz="1100" spc="-20" dirty="0">
                <a:solidFill>
                  <a:srgbClr val="000000"/>
                </a:solidFill>
              </a:rPr>
              <a:t>Semestre</a:t>
            </a:r>
            <a:r>
              <a:rPr sz="1100" spc="-1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2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et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Q1/Q2/…</a:t>
            </a:r>
            <a:r>
              <a:rPr sz="1100" spc="-30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=</a:t>
            </a:r>
            <a:r>
              <a:rPr sz="1100" spc="-35" dirty="0">
                <a:solidFill>
                  <a:srgbClr val="000000"/>
                </a:solidFill>
              </a:rPr>
              <a:t> </a:t>
            </a:r>
            <a:r>
              <a:rPr sz="1100" spc="-20" dirty="0">
                <a:solidFill>
                  <a:srgbClr val="000000"/>
                </a:solidFill>
              </a:rPr>
              <a:t>trimestre</a:t>
            </a:r>
            <a:r>
              <a:rPr sz="1100" spc="-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1</a:t>
            </a:r>
            <a:r>
              <a:rPr sz="1100" spc="-40" dirty="0">
                <a:solidFill>
                  <a:srgbClr val="000000"/>
                </a:solidFill>
              </a:rPr>
              <a:t> </a:t>
            </a:r>
            <a:r>
              <a:rPr sz="1100" spc="105" dirty="0">
                <a:solidFill>
                  <a:srgbClr val="000000"/>
                </a:solidFill>
              </a:rPr>
              <a:t>/</a:t>
            </a:r>
            <a:r>
              <a:rPr sz="1100" spc="-20" dirty="0">
                <a:solidFill>
                  <a:srgbClr val="000000"/>
                </a:solidFill>
              </a:rPr>
              <a:t> trimestre</a:t>
            </a:r>
            <a:r>
              <a:rPr sz="1100" spc="-5" dirty="0">
                <a:solidFill>
                  <a:srgbClr val="000000"/>
                </a:solidFill>
              </a:rPr>
              <a:t> </a:t>
            </a:r>
            <a:r>
              <a:rPr sz="1100" dirty="0">
                <a:solidFill>
                  <a:srgbClr val="000000"/>
                </a:solidFill>
              </a:rPr>
              <a:t>2</a:t>
            </a:r>
            <a:r>
              <a:rPr sz="1100" spc="-45" dirty="0">
                <a:solidFill>
                  <a:srgbClr val="000000"/>
                </a:solidFill>
              </a:rPr>
              <a:t> </a:t>
            </a:r>
            <a:r>
              <a:rPr sz="1100" spc="105" dirty="0">
                <a:solidFill>
                  <a:srgbClr val="000000"/>
                </a:solidFill>
              </a:rPr>
              <a:t>/</a:t>
            </a:r>
            <a:r>
              <a:rPr sz="1100" spc="-20" dirty="0">
                <a:solidFill>
                  <a:srgbClr val="000000"/>
                </a:solidFill>
              </a:rPr>
              <a:t> </a:t>
            </a:r>
            <a:r>
              <a:rPr sz="1100" spc="-25" dirty="0">
                <a:solidFill>
                  <a:srgbClr val="000000"/>
                </a:solidFill>
              </a:rPr>
              <a:t>…)</a:t>
            </a:r>
            <a:endParaRPr sz="110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Roadmap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1712214" y="2482723"/>
            <a:ext cx="6508115" cy="1031875"/>
            <a:chOff x="1712214" y="2482723"/>
            <a:chExt cx="6508115" cy="1031875"/>
          </a:xfrm>
        </p:grpSpPr>
        <p:sp>
          <p:nvSpPr>
            <p:cNvPr id="5" name="object 5"/>
            <p:cNvSpPr/>
            <p:nvPr/>
          </p:nvSpPr>
          <p:spPr>
            <a:xfrm>
              <a:off x="4660138" y="3503930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7874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4666488" y="2489073"/>
              <a:ext cx="0" cy="741045"/>
            </a:xfrm>
            <a:custGeom>
              <a:avLst/>
              <a:gdLst/>
              <a:ahLst/>
              <a:cxnLst/>
              <a:rect l="l" t="t" r="r" b="b"/>
              <a:pathLst>
                <a:path h="741044">
                  <a:moveTo>
                    <a:pt x="0" y="0"/>
                  </a:moveTo>
                  <a:lnTo>
                    <a:pt x="0" y="740778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068953" y="249074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3352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068953" y="3503930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7874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4075303" y="2770886"/>
              <a:ext cx="0" cy="459105"/>
            </a:xfrm>
            <a:custGeom>
              <a:avLst/>
              <a:gdLst/>
              <a:ahLst/>
              <a:cxnLst/>
              <a:rect l="l" t="t" r="r" b="b"/>
              <a:pathLst>
                <a:path h="459105">
                  <a:moveTo>
                    <a:pt x="0" y="362457"/>
                  </a:moveTo>
                  <a:lnTo>
                    <a:pt x="0" y="458965"/>
                  </a:lnTo>
                </a:path>
                <a:path h="459105">
                  <a:moveTo>
                    <a:pt x="0" y="0"/>
                  </a:moveTo>
                  <a:lnTo>
                    <a:pt x="0" y="92316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433820" y="249074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3352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6440170" y="2770886"/>
              <a:ext cx="0" cy="737235"/>
            </a:xfrm>
            <a:custGeom>
              <a:avLst/>
              <a:gdLst/>
              <a:ahLst/>
              <a:cxnLst/>
              <a:rect l="l" t="t" r="r" b="b"/>
              <a:pathLst>
                <a:path h="737235">
                  <a:moveTo>
                    <a:pt x="0" y="0"/>
                  </a:moveTo>
                  <a:lnTo>
                    <a:pt x="0" y="736981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842635" y="3505771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4191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848985" y="2770886"/>
              <a:ext cx="0" cy="462915"/>
            </a:xfrm>
            <a:custGeom>
              <a:avLst/>
              <a:gdLst/>
              <a:ahLst/>
              <a:cxnLst/>
              <a:rect l="l" t="t" r="r" b="b"/>
              <a:pathLst>
                <a:path h="462914">
                  <a:moveTo>
                    <a:pt x="0" y="0"/>
                  </a:moveTo>
                  <a:lnTo>
                    <a:pt x="0" y="462648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5842635" y="249074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3352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251323" y="3505771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4191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484118" y="2489073"/>
              <a:ext cx="1773555" cy="1019175"/>
            </a:xfrm>
            <a:custGeom>
              <a:avLst/>
              <a:gdLst/>
              <a:ahLst/>
              <a:cxnLst/>
              <a:rect l="l" t="t" r="r" b="b"/>
              <a:pathLst>
                <a:path w="1773554" h="1019175">
                  <a:moveTo>
                    <a:pt x="1773555" y="641476"/>
                  </a:moveTo>
                  <a:lnTo>
                    <a:pt x="1773555" y="744461"/>
                  </a:lnTo>
                </a:path>
                <a:path w="1773554" h="1019175">
                  <a:moveTo>
                    <a:pt x="1773555" y="0"/>
                  </a:moveTo>
                  <a:lnTo>
                    <a:pt x="1773555" y="371335"/>
                  </a:lnTo>
                </a:path>
                <a:path w="1773554" h="1019175">
                  <a:moveTo>
                    <a:pt x="0" y="281813"/>
                  </a:moveTo>
                  <a:lnTo>
                    <a:pt x="0" y="1018794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477768" y="249074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3352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2892933" y="3129788"/>
              <a:ext cx="0" cy="378460"/>
            </a:xfrm>
            <a:custGeom>
              <a:avLst/>
              <a:gdLst/>
              <a:ahLst/>
              <a:cxnLst/>
              <a:rect l="l" t="t" r="r" b="b"/>
              <a:pathLst>
                <a:path h="378460">
                  <a:moveTo>
                    <a:pt x="0" y="0"/>
                  </a:moveTo>
                  <a:lnTo>
                    <a:pt x="0" y="378079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886583" y="249074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>
                  <a:moveTo>
                    <a:pt x="0" y="0"/>
                  </a:moveTo>
                  <a:lnTo>
                    <a:pt x="12700" y="0"/>
                  </a:lnTo>
                </a:path>
              </a:pathLst>
            </a:custGeom>
            <a:ln w="3352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301621" y="2489073"/>
              <a:ext cx="5912485" cy="1019175"/>
            </a:xfrm>
            <a:custGeom>
              <a:avLst/>
              <a:gdLst/>
              <a:ahLst/>
              <a:cxnLst/>
              <a:rect l="l" t="t" r="r" b="b"/>
              <a:pathLst>
                <a:path w="5912484" h="1019175">
                  <a:moveTo>
                    <a:pt x="591312" y="281813"/>
                  </a:moveTo>
                  <a:lnTo>
                    <a:pt x="591312" y="370687"/>
                  </a:lnTo>
                </a:path>
                <a:path w="5912484" h="1019175">
                  <a:moveTo>
                    <a:pt x="0" y="640714"/>
                  </a:moveTo>
                  <a:lnTo>
                    <a:pt x="0" y="1018794"/>
                  </a:lnTo>
                </a:path>
                <a:path w="5912484" h="1019175">
                  <a:moveTo>
                    <a:pt x="0" y="0"/>
                  </a:moveTo>
                  <a:lnTo>
                    <a:pt x="0" y="370687"/>
                  </a:lnTo>
                </a:path>
                <a:path w="5912484" h="1019175">
                  <a:moveTo>
                    <a:pt x="4729733" y="0"/>
                  </a:moveTo>
                  <a:lnTo>
                    <a:pt x="4729733" y="748652"/>
                  </a:lnTo>
                </a:path>
                <a:path w="5912484" h="1019175">
                  <a:moveTo>
                    <a:pt x="5320919" y="641476"/>
                  </a:moveTo>
                  <a:lnTo>
                    <a:pt x="5320919" y="748652"/>
                  </a:lnTo>
                </a:path>
                <a:path w="5912484" h="1019175">
                  <a:moveTo>
                    <a:pt x="5320919" y="0"/>
                  </a:moveTo>
                  <a:lnTo>
                    <a:pt x="5320919" y="371335"/>
                  </a:lnTo>
                </a:path>
                <a:path w="5912484" h="1019175">
                  <a:moveTo>
                    <a:pt x="5912104" y="0"/>
                  </a:moveTo>
                  <a:lnTo>
                    <a:pt x="5912104" y="748652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712214" y="2859760"/>
              <a:ext cx="1766570" cy="270510"/>
            </a:xfrm>
            <a:custGeom>
              <a:avLst/>
              <a:gdLst/>
              <a:ahLst/>
              <a:cxnLst/>
              <a:rect l="l" t="t" r="r" b="b"/>
              <a:pathLst>
                <a:path w="1766570" h="270510">
                  <a:moveTo>
                    <a:pt x="1766315" y="0"/>
                  </a:moveTo>
                  <a:lnTo>
                    <a:pt x="0" y="0"/>
                  </a:lnTo>
                  <a:lnTo>
                    <a:pt x="0" y="270027"/>
                  </a:lnTo>
                  <a:lnTo>
                    <a:pt x="1766315" y="270027"/>
                  </a:lnTo>
                  <a:lnTo>
                    <a:pt x="1766315" y="0"/>
                  </a:lnTo>
                  <a:close/>
                </a:path>
              </a:pathLst>
            </a:custGeom>
            <a:solidFill>
              <a:srgbClr val="FF7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2116582" y="2912745"/>
            <a:ext cx="9588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Autofinancement</a:t>
            </a:r>
            <a:endParaRPr sz="9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4067936" y="3229851"/>
            <a:ext cx="1062355" cy="270510"/>
          </a:xfrm>
          <a:custGeom>
            <a:avLst/>
            <a:gdLst/>
            <a:ahLst/>
            <a:cxnLst/>
            <a:rect l="l" t="t" r="r" b="b"/>
            <a:pathLst>
              <a:path w="1062354" h="270510">
                <a:moveTo>
                  <a:pt x="1062329" y="0"/>
                </a:moveTo>
                <a:lnTo>
                  <a:pt x="0" y="0"/>
                </a:lnTo>
                <a:lnTo>
                  <a:pt x="0" y="270141"/>
                </a:lnTo>
                <a:lnTo>
                  <a:pt x="1062329" y="270141"/>
                </a:lnTo>
                <a:lnTo>
                  <a:pt x="1062329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4299965" y="3283077"/>
            <a:ext cx="60071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Arial"/>
                <a:cs typeface="Arial"/>
              </a:rPr>
              <a:t>1</a:t>
            </a:r>
            <a:r>
              <a:rPr sz="900" b="1" spc="-10" dirty="0">
                <a:latin typeface="Arial"/>
                <a:cs typeface="Arial"/>
              </a:rPr>
              <a:t> acheteur</a:t>
            </a:r>
            <a:endParaRPr sz="9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1712214" y="2488996"/>
            <a:ext cx="589915" cy="278765"/>
          </a:xfrm>
          <a:custGeom>
            <a:avLst/>
            <a:gdLst/>
            <a:ahLst/>
            <a:cxnLst/>
            <a:rect l="l" t="t" r="r" b="b"/>
            <a:pathLst>
              <a:path w="589914" h="278764">
                <a:moveTo>
                  <a:pt x="589419" y="0"/>
                </a:moveTo>
                <a:lnTo>
                  <a:pt x="0" y="0"/>
                </a:lnTo>
                <a:lnTo>
                  <a:pt x="0" y="278460"/>
                </a:lnTo>
                <a:lnTo>
                  <a:pt x="589419" y="278460"/>
                </a:lnTo>
                <a:lnTo>
                  <a:pt x="589419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1760982" y="2546095"/>
            <a:ext cx="49212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Création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1704085" y="2482723"/>
            <a:ext cx="7122795" cy="1031875"/>
            <a:chOff x="1704085" y="2482723"/>
            <a:chExt cx="7122795" cy="1031875"/>
          </a:xfrm>
        </p:grpSpPr>
        <p:sp>
          <p:nvSpPr>
            <p:cNvPr id="28" name="object 28"/>
            <p:cNvSpPr/>
            <p:nvPr/>
          </p:nvSpPr>
          <p:spPr>
            <a:xfrm>
              <a:off x="1710435" y="2489073"/>
              <a:ext cx="7110095" cy="672465"/>
            </a:xfrm>
            <a:custGeom>
              <a:avLst/>
              <a:gdLst/>
              <a:ahLst/>
              <a:cxnLst/>
              <a:rect l="l" t="t" r="r" b="b"/>
              <a:pathLst>
                <a:path w="7110095" h="672464">
                  <a:moveTo>
                    <a:pt x="0" y="672464"/>
                  </a:moveTo>
                  <a:lnTo>
                    <a:pt x="7087488" y="672464"/>
                  </a:lnTo>
                </a:path>
                <a:path w="7110095" h="672464">
                  <a:moveTo>
                    <a:pt x="22606" y="324738"/>
                  </a:moveTo>
                  <a:lnTo>
                    <a:pt x="7110094" y="324738"/>
                  </a:lnTo>
                </a:path>
                <a:path w="7110095" h="672464">
                  <a:moveTo>
                    <a:pt x="0" y="0"/>
                  </a:moveTo>
                  <a:lnTo>
                    <a:pt x="7087488" y="0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1710435" y="2533777"/>
              <a:ext cx="0" cy="974090"/>
            </a:xfrm>
            <a:custGeom>
              <a:avLst/>
              <a:gdLst/>
              <a:ahLst/>
              <a:cxnLst/>
              <a:rect l="l" t="t" r="r" b="b"/>
              <a:pathLst>
                <a:path h="974089">
                  <a:moveTo>
                    <a:pt x="0" y="97409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D5D5D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494658" y="2492425"/>
              <a:ext cx="1176020" cy="278765"/>
            </a:xfrm>
            <a:custGeom>
              <a:avLst/>
              <a:gdLst/>
              <a:ahLst/>
              <a:cxnLst/>
              <a:rect l="l" t="t" r="r" b="b"/>
              <a:pathLst>
                <a:path w="1176020" h="278764">
                  <a:moveTo>
                    <a:pt x="1175804" y="0"/>
                  </a:moveTo>
                  <a:lnTo>
                    <a:pt x="0" y="0"/>
                  </a:lnTo>
                  <a:lnTo>
                    <a:pt x="0" y="278460"/>
                  </a:lnTo>
                  <a:lnTo>
                    <a:pt x="1175804" y="278460"/>
                  </a:lnTo>
                  <a:lnTo>
                    <a:pt x="1175804" y="0"/>
                  </a:lnTo>
                  <a:close/>
                </a:path>
              </a:pathLst>
            </a:custGeom>
            <a:solidFill>
              <a:srgbClr val="FF79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1" name="object 31"/>
          <p:cNvSpPr/>
          <p:nvPr/>
        </p:nvSpPr>
        <p:spPr>
          <a:xfrm>
            <a:off x="4082541" y="3948443"/>
            <a:ext cx="4715510" cy="45720"/>
          </a:xfrm>
          <a:custGeom>
            <a:avLst/>
            <a:gdLst/>
            <a:ahLst/>
            <a:cxnLst/>
            <a:rect l="l" t="t" r="r" b="b"/>
            <a:pathLst>
              <a:path w="4715509" h="45720">
                <a:moveTo>
                  <a:pt x="4715383" y="0"/>
                </a:moveTo>
                <a:lnTo>
                  <a:pt x="0" y="0"/>
                </a:lnTo>
                <a:lnTo>
                  <a:pt x="0" y="45718"/>
                </a:lnTo>
                <a:lnTo>
                  <a:pt x="4715383" y="45718"/>
                </a:lnTo>
                <a:lnTo>
                  <a:pt x="4715383" y="0"/>
                </a:lnTo>
                <a:close/>
              </a:path>
            </a:pathLst>
          </a:custGeom>
          <a:solidFill>
            <a:srgbClr val="50BD8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 txBox="1"/>
          <p:nvPr/>
        </p:nvSpPr>
        <p:spPr>
          <a:xfrm>
            <a:off x="288518" y="3661435"/>
            <a:ext cx="3794125" cy="251460"/>
          </a:xfrm>
          <a:prstGeom prst="rect">
            <a:avLst/>
          </a:prstGeom>
          <a:solidFill>
            <a:srgbClr val="8F8F8F"/>
          </a:solidFill>
        </p:spPr>
        <p:txBody>
          <a:bodyPr vert="horz" wrap="square" lIns="0" tIns="12700" rIns="0" bIns="0" rtlCol="0">
            <a:spAutoFit/>
          </a:bodyPr>
          <a:lstStyle/>
          <a:p>
            <a:pPr marL="1511300">
              <a:lnSpc>
                <a:spcPct val="100000"/>
              </a:lnSpc>
              <a:spcBef>
                <a:spcPts val="100"/>
              </a:spcBef>
              <a:tabLst>
                <a:tab pos="2692400" algn="l"/>
                <a:tab pos="3282315" algn="l"/>
              </a:tabLst>
            </a:pPr>
            <a:r>
              <a:rPr sz="1050" b="1" spc="-45" dirty="0">
                <a:latin typeface="Arial"/>
                <a:cs typeface="Arial"/>
              </a:rPr>
              <a:t>S1</a:t>
            </a:r>
            <a:r>
              <a:rPr sz="1050" b="1" spc="-100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2017</a:t>
            </a:r>
            <a:r>
              <a:rPr sz="1050" b="1" spc="455" dirty="0">
                <a:latin typeface="Arial"/>
                <a:cs typeface="Arial"/>
              </a:rPr>
              <a:t> </a:t>
            </a:r>
            <a:r>
              <a:rPr sz="1050" b="1" spc="-45" dirty="0">
                <a:latin typeface="Arial"/>
                <a:cs typeface="Arial"/>
              </a:rPr>
              <a:t>S2</a:t>
            </a:r>
            <a:r>
              <a:rPr sz="1050" b="1" spc="-100" dirty="0">
                <a:latin typeface="Arial"/>
                <a:cs typeface="Arial"/>
              </a:rPr>
              <a:t> </a:t>
            </a:r>
            <a:r>
              <a:rPr sz="1050" b="1" spc="-20" dirty="0">
                <a:latin typeface="Arial"/>
                <a:cs typeface="Arial"/>
              </a:rPr>
              <a:t>2017</a:t>
            </a:r>
            <a:r>
              <a:rPr sz="1050" b="1" dirty="0">
                <a:latin typeface="Arial"/>
                <a:cs typeface="Arial"/>
              </a:rPr>
              <a:t>	</a:t>
            </a:r>
            <a:r>
              <a:rPr sz="1050" b="1" spc="-45" dirty="0">
                <a:latin typeface="Arial"/>
                <a:cs typeface="Arial"/>
              </a:rPr>
              <a:t>S1</a:t>
            </a:r>
            <a:r>
              <a:rPr sz="1050" b="1" spc="-90" dirty="0">
                <a:latin typeface="Arial"/>
                <a:cs typeface="Arial"/>
              </a:rPr>
              <a:t> </a:t>
            </a:r>
            <a:r>
              <a:rPr sz="1050" b="1" spc="-20" dirty="0">
                <a:latin typeface="Arial"/>
                <a:cs typeface="Arial"/>
              </a:rPr>
              <a:t>2018</a:t>
            </a:r>
            <a:r>
              <a:rPr sz="1050" b="1" dirty="0">
                <a:latin typeface="Arial"/>
                <a:cs typeface="Arial"/>
              </a:rPr>
              <a:t>	</a:t>
            </a:r>
            <a:r>
              <a:rPr sz="1050" b="1" spc="-45" dirty="0">
                <a:latin typeface="Arial"/>
                <a:cs typeface="Arial"/>
              </a:rPr>
              <a:t>S2</a:t>
            </a:r>
            <a:r>
              <a:rPr sz="1050" b="1" spc="-90" dirty="0">
                <a:latin typeface="Arial"/>
                <a:cs typeface="Arial"/>
              </a:rPr>
              <a:t> </a:t>
            </a:r>
            <a:r>
              <a:rPr sz="1050" b="1" spc="-20" dirty="0">
                <a:latin typeface="Arial"/>
                <a:cs typeface="Arial"/>
              </a:rPr>
              <a:t>2018</a:t>
            </a:r>
            <a:endParaRPr sz="1050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121022" y="3660469"/>
            <a:ext cx="4664075" cy="5765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  <a:tabLst>
                <a:tab pos="1205230" algn="l"/>
                <a:tab pos="3578860" algn="l"/>
              </a:tabLst>
            </a:pPr>
            <a:r>
              <a:rPr sz="1050" b="1" spc="-35" dirty="0">
                <a:latin typeface="Arial"/>
                <a:cs typeface="Arial"/>
              </a:rPr>
              <a:t>Q1</a:t>
            </a:r>
            <a:r>
              <a:rPr sz="1050" b="1" spc="-114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2019</a:t>
            </a:r>
            <a:r>
              <a:rPr sz="1050" b="1" spc="265" dirty="0">
                <a:latin typeface="Arial"/>
                <a:cs typeface="Arial"/>
              </a:rPr>
              <a:t> </a:t>
            </a:r>
            <a:r>
              <a:rPr sz="1050" b="1" spc="-35" dirty="0">
                <a:latin typeface="Arial"/>
                <a:cs typeface="Arial"/>
              </a:rPr>
              <a:t>Q2</a:t>
            </a:r>
            <a:r>
              <a:rPr sz="1050" b="1" spc="-114" dirty="0">
                <a:latin typeface="Arial"/>
                <a:cs typeface="Arial"/>
              </a:rPr>
              <a:t> </a:t>
            </a:r>
            <a:r>
              <a:rPr sz="1050" b="1" spc="-20" dirty="0">
                <a:latin typeface="Arial"/>
                <a:cs typeface="Arial"/>
              </a:rPr>
              <a:t>2019</a:t>
            </a:r>
            <a:r>
              <a:rPr sz="1050" b="1" dirty="0">
                <a:latin typeface="Arial"/>
                <a:cs typeface="Arial"/>
              </a:rPr>
              <a:t>	</a:t>
            </a:r>
            <a:r>
              <a:rPr sz="1050" b="1" spc="-35" dirty="0">
                <a:latin typeface="Arial"/>
                <a:cs typeface="Arial"/>
              </a:rPr>
              <a:t>Q3</a:t>
            </a:r>
            <a:r>
              <a:rPr sz="1050" b="1" spc="-114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2019</a:t>
            </a:r>
            <a:r>
              <a:rPr sz="1050" b="1" spc="335" dirty="0">
                <a:latin typeface="Arial"/>
                <a:cs typeface="Arial"/>
              </a:rPr>
              <a:t> </a:t>
            </a:r>
            <a:r>
              <a:rPr sz="1050" b="1" spc="-35" dirty="0">
                <a:latin typeface="Arial"/>
                <a:cs typeface="Arial"/>
              </a:rPr>
              <a:t>Q4</a:t>
            </a:r>
            <a:r>
              <a:rPr sz="1050" b="1" spc="-114" dirty="0">
                <a:latin typeface="Arial"/>
                <a:cs typeface="Arial"/>
              </a:rPr>
              <a:t> </a:t>
            </a:r>
            <a:r>
              <a:rPr sz="1050" b="1" dirty="0">
                <a:latin typeface="Arial"/>
                <a:cs typeface="Arial"/>
              </a:rPr>
              <a:t>2019</a:t>
            </a:r>
            <a:r>
              <a:rPr sz="1050" b="1" spc="434" dirty="0">
                <a:latin typeface="Arial"/>
                <a:cs typeface="Arial"/>
              </a:rPr>
              <a:t> </a:t>
            </a:r>
            <a:r>
              <a:rPr sz="1575" b="1" spc="-44" baseline="2645" dirty="0">
                <a:latin typeface="Arial"/>
                <a:cs typeface="Arial"/>
              </a:rPr>
              <a:t>Q1</a:t>
            </a:r>
            <a:r>
              <a:rPr sz="1575" b="1" spc="-172" baseline="2645" dirty="0">
                <a:latin typeface="Arial"/>
                <a:cs typeface="Arial"/>
              </a:rPr>
              <a:t> </a:t>
            </a:r>
            <a:r>
              <a:rPr sz="1575" b="1" baseline="2645" dirty="0">
                <a:latin typeface="Arial"/>
                <a:cs typeface="Arial"/>
              </a:rPr>
              <a:t>2020</a:t>
            </a:r>
            <a:r>
              <a:rPr sz="1575" b="1" spc="457" baseline="2645" dirty="0">
                <a:latin typeface="Arial"/>
                <a:cs typeface="Arial"/>
              </a:rPr>
              <a:t> </a:t>
            </a:r>
            <a:r>
              <a:rPr sz="1575" b="1" spc="-44" baseline="2645" dirty="0">
                <a:latin typeface="Arial"/>
                <a:cs typeface="Arial"/>
              </a:rPr>
              <a:t>Q2</a:t>
            </a:r>
            <a:r>
              <a:rPr sz="1575" b="1" spc="-172" baseline="2645" dirty="0">
                <a:latin typeface="Arial"/>
                <a:cs typeface="Arial"/>
              </a:rPr>
              <a:t> </a:t>
            </a:r>
            <a:r>
              <a:rPr sz="1575" b="1" spc="-30" baseline="2645" dirty="0">
                <a:latin typeface="Arial"/>
                <a:cs typeface="Arial"/>
              </a:rPr>
              <a:t>2020</a:t>
            </a:r>
            <a:r>
              <a:rPr sz="1575" b="1" baseline="2645" dirty="0">
                <a:latin typeface="Arial"/>
                <a:cs typeface="Arial"/>
              </a:rPr>
              <a:t>	</a:t>
            </a:r>
            <a:r>
              <a:rPr sz="1575" b="1" spc="-44" baseline="2645" dirty="0">
                <a:latin typeface="Arial"/>
                <a:cs typeface="Arial"/>
              </a:rPr>
              <a:t>Q3</a:t>
            </a:r>
            <a:r>
              <a:rPr sz="1575" b="1" spc="-172" baseline="2645" dirty="0">
                <a:latin typeface="Arial"/>
                <a:cs typeface="Arial"/>
              </a:rPr>
              <a:t> </a:t>
            </a:r>
            <a:r>
              <a:rPr sz="1575" b="1" baseline="2645" dirty="0">
                <a:latin typeface="Arial"/>
                <a:cs typeface="Arial"/>
              </a:rPr>
              <a:t>2020</a:t>
            </a:r>
            <a:r>
              <a:rPr sz="1575" b="1" spc="637" baseline="2645" dirty="0">
                <a:latin typeface="Arial"/>
                <a:cs typeface="Arial"/>
              </a:rPr>
              <a:t> </a:t>
            </a:r>
            <a:r>
              <a:rPr sz="1575" b="1" spc="-44" baseline="2645" dirty="0">
                <a:latin typeface="Arial"/>
                <a:cs typeface="Arial"/>
              </a:rPr>
              <a:t>Q4</a:t>
            </a:r>
            <a:r>
              <a:rPr sz="1575" b="1" spc="-172" baseline="2645" dirty="0">
                <a:latin typeface="Arial"/>
                <a:cs typeface="Arial"/>
              </a:rPr>
              <a:t> </a:t>
            </a:r>
            <a:r>
              <a:rPr sz="1575" b="1" spc="-30" baseline="2645" dirty="0">
                <a:latin typeface="Arial"/>
                <a:cs typeface="Arial"/>
              </a:rPr>
              <a:t>2020</a:t>
            </a:r>
            <a:endParaRPr sz="1575" baseline="2645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25"/>
              </a:spcBef>
            </a:pPr>
            <a:endParaRPr sz="105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200" b="1" spc="-10" dirty="0">
                <a:latin typeface="Arial"/>
                <a:cs typeface="Arial"/>
              </a:rPr>
              <a:t>Prévisionnel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367385" y="2541777"/>
            <a:ext cx="4648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Arial"/>
                <a:cs typeface="Arial"/>
              </a:rPr>
              <a:t>Produit</a:t>
            </a:r>
            <a:endParaRPr sz="10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367385" y="2854578"/>
            <a:ext cx="80772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Arial"/>
                <a:cs typeface="Arial"/>
              </a:rPr>
              <a:t>Financement</a:t>
            </a:r>
            <a:endParaRPr sz="1000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367385" y="3266059"/>
            <a:ext cx="81089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latin typeface="Arial"/>
                <a:cs typeface="Arial"/>
              </a:rPr>
              <a:t>Recrutement</a:t>
            </a:r>
            <a:endParaRPr sz="1000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3682746" y="2480817"/>
            <a:ext cx="80010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8509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Génération devis/factures</a:t>
            </a:r>
            <a:endParaRPr sz="900">
              <a:latin typeface="Arial"/>
              <a:cs typeface="Arial"/>
            </a:endParaRPr>
          </a:p>
        </p:txBody>
      </p:sp>
      <p:sp>
        <p:nvSpPr>
          <p:cNvPr id="38" name="object 38"/>
          <p:cNvSpPr/>
          <p:nvPr/>
        </p:nvSpPr>
        <p:spPr>
          <a:xfrm>
            <a:off x="5415660" y="2492425"/>
            <a:ext cx="1616075" cy="278765"/>
          </a:xfrm>
          <a:custGeom>
            <a:avLst/>
            <a:gdLst/>
            <a:ahLst/>
            <a:cxnLst/>
            <a:rect l="l" t="t" r="r" b="b"/>
            <a:pathLst>
              <a:path w="1616075" h="278764">
                <a:moveTo>
                  <a:pt x="1615693" y="0"/>
                </a:moveTo>
                <a:lnTo>
                  <a:pt x="0" y="0"/>
                </a:lnTo>
                <a:lnTo>
                  <a:pt x="0" y="278460"/>
                </a:lnTo>
                <a:lnTo>
                  <a:pt x="1615693" y="278460"/>
                </a:lnTo>
                <a:lnTo>
                  <a:pt x="1615693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 txBox="1"/>
          <p:nvPr/>
        </p:nvSpPr>
        <p:spPr>
          <a:xfrm>
            <a:off x="5585586" y="2480817"/>
            <a:ext cx="12782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1615" marR="5080" indent="-20955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Arial"/>
                <a:cs typeface="Arial"/>
              </a:rPr>
              <a:t>Dev.</a:t>
            </a:r>
            <a:r>
              <a:rPr sz="900" b="1" spc="-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Interface</a:t>
            </a:r>
            <a:r>
              <a:rPr sz="900" b="1" spc="-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client </a:t>
            </a:r>
            <a:r>
              <a:rPr sz="900" b="1" spc="-25" dirty="0">
                <a:latin typeface="Arial"/>
                <a:cs typeface="Arial"/>
              </a:rPr>
              <a:t>de </a:t>
            </a:r>
            <a:r>
              <a:rPr sz="900" b="1" dirty="0">
                <a:latin typeface="Arial"/>
                <a:cs typeface="Arial"/>
              </a:rPr>
              <a:t>pilotage</a:t>
            </a:r>
            <a:r>
              <a:rPr sz="900" b="1" spc="-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achats</a:t>
            </a:r>
            <a:endParaRPr sz="900">
              <a:latin typeface="Arial"/>
              <a:cs typeface="Arial"/>
            </a:endParaRPr>
          </a:p>
        </p:txBody>
      </p:sp>
      <p:sp>
        <p:nvSpPr>
          <p:cNvPr id="40" name="object 40"/>
          <p:cNvSpPr/>
          <p:nvPr/>
        </p:nvSpPr>
        <p:spPr>
          <a:xfrm>
            <a:off x="3519551" y="2863202"/>
            <a:ext cx="849630" cy="270510"/>
          </a:xfrm>
          <a:custGeom>
            <a:avLst/>
            <a:gdLst/>
            <a:ahLst/>
            <a:cxnLst/>
            <a:rect l="l" t="t" r="r" b="b"/>
            <a:pathLst>
              <a:path w="849629" h="270510">
                <a:moveTo>
                  <a:pt x="849147" y="0"/>
                </a:moveTo>
                <a:lnTo>
                  <a:pt x="0" y="0"/>
                </a:lnTo>
                <a:lnTo>
                  <a:pt x="0" y="270141"/>
                </a:lnTo>
                <a:lnTo>
                  <a:pt x="849147" y="270141"/>
                </a:lnTo>
                <a:lnTo>
                  <a:pt x="849147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3648202" y="2847543"/>
            <a:ext cx="5918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8419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Arial"/>
                <a:cs typeface="Arial"/>
              </a:rPr>
              <a:t>Prix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de</a:t>
            </a:r>
            <a:r>
              <a:rPr sz="900" b="1" spc="-20" dirty="0">
                <a:latin typeface="Arial"/>
                <a:cs typeface="Arial"/>
              </a:rPr>
              <a:t> </a:t>
            </a:r>
            <a:r>
              <a:rPr sz="900" b="1" spc="-60" dirty="0">
                <a:latin typeface="Arial"/>
                <a:cs typeface="Arial"/>
              </a:rPr>
              <a:t>5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spc="-10" dirty="0">
                <a:latin typeface="Arial"/>
                <a:cs typeface="Arial"/>
              </a:rPr>
              <a:t>millions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b="1" spc="-25" dirty="0">
                <a:latin typeface="Arial"/>
                <a:cs typeface="Arial"/>
              </a:rPr>
              <a:t>ar</a:t>
            </a:r>
            <a:endParaRPr sz="90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4666488" y="2860408"/>
            <a:ext cx="1179195" cy="270510"/>
          </a:xfrm>
          <a:custGeom>
            <a:avLst/>
            <a:gdLst/>
            <a:ahLst/>
            <a:cxnLst/>
            <a:rect l="l" t="t" r="r" b="b"/>
            <a:pathLst>
              <a:path w="1179195" h="270510">
                <a:moveTo>
                  <a:pt x="1179055" y="0"/>
                </a:moveTo>
                <a:lnTo>
                  <a:pt x="0" y="0"/>
                </a:lnTo>
                <a:lnTo>
                  <a:pt x="0" y="270141"/>
                </a:lnTo>
                <a:lnTo>
                  <a:pt x="1179055" y="270141"/>
                </a:lnTo>
                <a:lnTo>
                  <a:pt x="1179055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4701032" y="2913379"/>
            <a:ext cx="111125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Arial"/>
                <a:cs typeface="Arial"/>
              </a:rPr>
              <a:t>Prêt</a:t>
            </a:r>
            <a:r>
              <a:rPr sz="900" b="1" spc="-1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de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4</a:t>
            </a:r>
            <a:r>
              <a:rPr sz="900" b="1" spc="-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millions</a:t>
            </a:r>
            <a:r>
              <a:rPr sz="900" b="1" spc="35" dirty="0">
                <a:latin typeface="Arial"/>
                <a:cs typeface="Arial"/>
              </a:rPr>
              <a:t> </a:t>
            </a:r>
            <a:r>
              <a:rPr sz="900" b="1" spc="-25" dirty="0">
                <a:latin typeface="Arial"/>
                <a:cs typeface="Arial"/>
              </a:rPr>
              <a:t>ar</a:t>
            </a:r>
            <a:endParaRPr sz="900">
              <a:latin typeface="Arial"/>
              <a:cs typeface="Arial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7031355" y="2860408"/>
            <a:ext cx="1179195" cy="270510"/>
          </a:xfrm>
          <a:custGeom>
            <a:avLst/>
            <a:gdLst/>
            <a:ahLst/>
            <a:cxnLst/>
            <a:rect l="l" t="t" r="r" b="b"/>
            <a:pathLst>
              <a:path w="1179195" h="270510">
                <a:moveTo>
                  <a:pt x="1179055" y="0"/>
                </a:moveTo>
                <a:lnTo>
                  <a:pt x="0" y="0"/>
                </a:lnTo>
                <a:lnTo>
                  <a:pt x="0" y="270141"/>
                </a:lnTo>
                <a:lnTo>
                  <a:pt x="1179055" y="270141"/>
                </a:lnTo>
                <a:lnTo>
                  <a:pt x="1179055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7194042" y="2913379"/>
            <a:ext cx="85471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Arial"/>
                <a:cs typeface="Arial"/>
              </a:rPr>
              <a:t>Levée</a:t>
            </a:r>
            <a:r>
              <a:rPr sz="900" b="1" spc="-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de</a:t>
            </a:r>
            <a:r>
              <a:rPr sz="900" b="1" spc="-10" dirty="0">
                <a:latin typeface="Arial"/>
                <a:cs typeface="Arial"/>
              </a:rPr>
              <a:t> fonds</a:t>
            </a:r>
            <a:endParaRPr sz="900">
              <a:latin typeface="Arial"/>
              <a:cs typeface="Arial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5217286" y="3233534"/>
            <a:ext cx="1062355" cy="270510"/>
          </a:xfrm>
          <a:custGeom>
            <a:avLst/>
            <a:gdLst/>
            <a:ahLst/>
            <a:cxnLst/>
            <a:rect l="l" t="t" r="r" b="b"/>
            <a:pathLst>
              <a:path w="1062354" h="270510">
                <a:moveTo>
                  <a:pt x="1062329" y="0"/>
                </a:moveTo>
                <a:lnTo>
                  <a:pt x="0" y="0"/>
                </a:lnTo>
                <a:lnTo>
                  <a:pt x="0" y="270141"/>
                </a:lnTo>
                <a:lnTo>
                  <a:pt x="1062329" y="270141"/>
                </a:lnTo>
                <a:lnTo>
                  <a:pt x="1062329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5368544" y="3286759"/>
            <a:ext cx="76263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Arial"/>
                <a:cs typeface="Arial"/>
              </a:rPr>
              <a:t>1</a:t>
            </a:r>
            <a:r>
              <a:rPr sz="900" b="1" spc="-10" dirty="0">
                <a:latin typeface="Arial"/>
                <a:cs typeface="Arial"/>
              </a:rPr>
              <a:t> commercial</a:t>
            </a:r>
            <a:endParaRPr sz="900">
              <a:latin typeface="Arial"/>
              <a:cs typeface="Arial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6444234" y="3237725"/>
            <a:ext cx="2353945" cy="270510"/>
          </a:xfrm>
          <a:custGeom>
            <a:avLst/>
            <a:gdLst/>
            <a:ahLst/>
            <a:cxnLst/>
            <a:rect l="l" t="t" r="r" b="b"/>
            <a:pathLst>
              <a:path w="2353945" h="270510">
                <a:moveTo>
                  <a:pt x="2353691" y="0"/>
                </a:moveTo>
                <a:lnTo>
                  <a:pt x="0" y="0"/>
                </a:lnTo>
                <a:lnTo>
                  <a:pt x="0" y="270141"/>
                </a:lnTo>
                <a:lnTo>
                  <a:pt x="2353691" y="270141"/>
                </a:lnTo>
                <a:lnTo>
                  <a:pt x="2353691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6765417" y="3222117"/>
            <a:ext cx="17145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Arial"/>
                <a:cs typeface="Arial"/>
              </a:rPr>
              <a:t>1</a:t>
            </a:r>
            <a:r>
              <a:rPr sz="900" b="1" spc="-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acheteur</a:t>
            </a:r>
            <a:r>
              <a:rPr sz="900" b="1" spc="5" dirty="0">
                <a:latin typeface="Arial"/>
                <a:cs typeface="Arial"/>
              </a:rPr>
              <a:t> </a:t>
            </a:r>
            <a:r>
              <a:rPr sz="900" b="1" spc="80" dirty="0">
                <a:latin typeface="Arial"/>
                <a:cs typeface="Arial"/>
              </a:rPr>
              <a:t>/</a:t>
            </a:r>
            <a:r>
              <a:rPr sz="900" b="1" spc="-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2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developpeurs</a:t>
            </a:r>
            <a:r>
              <a:rPr sz="900" b="1" spc="5" dirty="0">
                <a:latin typeface="Arial"/>
                <a:cs typeface="Arial"/>
              </a:rPr>
              <a:t> </a:t>
            </a:r>
            <a:r>
              <a:rPr sz="900" b="1" spc="80" dirty="0">
                <a:latin typeface="Arial"/>
                <a:cs typeface="Arial"/>
              </a:rPr>
              <a:t>/</a:t>
            </a:r>
            <a:r>
              <a:rPr sz="900" b="1" spc="-5" dirty="0">
                <a:latin typeface="Arial"/>
                <a:cs typeface="Arial"/>
              </a:rPr>
              <a:t> </a:t>
            </a:r>
            <a:r>
              <a:rPr sz="900" b="1" spc="-60" dirty="0">
                <a:latin typeface="Arial"/>
                <a:cs typeface="Arial"/>
              </a:rPr>
              <a:t>1</a:t>
            </a:r>
            <a:r>
              <a:rPr sz="900" b="1" dirty="0">
                <a:latin typeface="Arial"/>
                <a:cs typeface="Arial"/>
              </a:rPr>
              <a:t> communication</a:t>
            </a:r>
            <a:r>
              <a:rPr sz="900" b="1" spc="-15" dirty="0">
                <a:latin typeface="Arial"/>
                <a:cs typeface="Arial"/>
              </a:rPr>
              <a:t> </a:t>
            </a:r>
            <a:r>
              <a:rPr sz="900" b="1" spc="80" dirty="0">
                <a:latin typeface="Arial"/>
                <a:cs typeface="Arial"/>
              </a:rPr>
              <a:t>/</a:t>
            </a:r>
            <a:r>
              <a:rPr sz="900" b="1" spc="-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1</a:t>
            </a:r>
            <a:r>
              <a:rPr sz="900" b="1" spc="-3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commercial</a:t>
            </a:r>
            <a:endParaRPr sz="900">
              <a:latin typeface="Arial"/>
              <a:cs typeface="Arial"/>
            </a:endParaRPr>
          </a:p>
        </p:txBody>
      </p:sp>
      <p:sp>
        <p:nvSpPr>
          <p:cNvPr id="50" name="object 50"/>
          <p:cNvSpPr/>
          <p:nvPr/>
        </p:nvSpPr>
        <p:spPr>
          <a:xfrm>
            <a:off x="2342388" y="2492425"/>
            <a:ext cx="1176020" cy="278765"/>
          </a:xfrm>
          <a:custGeom>
            <a:avLst/>
            <a:gdLst/>
            <a:ahLst/>
            <a:cxnLst/>
            <a:rect l="l" t="t" r="r" b="b"/>
            <a:pathLst>
              <a:path w="1176020" h="278764">
                <a:moveTo>
                  <a:pt x="1175804" y="0"/>
                </a:moveTo>
                <a:lnTo>
                  <a:pt x="0" y="0"/>
                </a:lnTo>
                <a:lnTo>
                  <a:pt x="0" y="278460"/>
                </a:lnTo>
                <a:lnTo>
                  <a:pt x="1175804" y="278460"/>
                </a:lnTo>
                <a:lnTo>
                  <a:pt x="1175804" y="0"/>
                </a:lnTo>
                <a:close/>
              </a:path>
            </a:pathLst>
          </a:custGeom>
          <a:solidFill>
            <a:srgbClr val="FF7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 txBox="1"/>
          <p:nvPr/>
        </p:nvSpPr>
        <p:spPr>
          <a:xfrm>
            <a:off x="2597276" y="2480817"/>
            <a:ext cx="6680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524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Lancement commercial</a:t>
            </a:r>
            <a:endParaRPr sz="900">
              <a:latin typeface="Arial"/>
              <a:cs typeface="Arial"/>
            </a:endParaRPr>
          </a:p>
        </p:txBody>
      </p:sp>
      <p:sp>
        <p:nvSpPr>
          <p:cNvPr id="53" name="object 5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25" dirty="0"/>
              <a:t>11</a:t>
            </a:fld>
            <a:endParaRPr spc="-25" dirty="0"/>
          </a:p>
        </p:txBody>
      </p:sp>
      <p:sp>
        <p:nvSpPr>
          <p:cNvPr id="52" name="object 52"/>
          <p:cNvSpPr txBox="1"/>
          <p:nvPr/>
        </p:nvSpPr>
        <p:spPr>
          <a:xfrm>
            <a:off x="2584450" y="4028643"/>
            <a:ext cx="5581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10" dirty="0">
                <a:latin typeface="Arial"/>
                <a:cs typeface="Arial"/>
              </a:rPr>
              <a:t>Réalisé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25" dirty="0"/>
              <a:t>12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300634" y="918819"/>
            <a:ext cx="6958965" cy="90678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Indiquer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les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chiffres</a:t>
            </a:r>
            <a:r>
              <a:rPr sz="1400" b="1" spc="-6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clés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80" dirty="0">
                <a:solidFill>
                  <a:srgbClr val="FF7900"/>
                </a:solidFill>
                <a:latin typeface="Arial"/>
                <a:cs typeface="Arial"/>
              </a:rPr>
              <a:t>: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effectués</a:t>
            </a:r>
            <a:r>
              <a:rPr sz="1400" b="1" spc="-6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depuis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la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création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+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prévisionnels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Doivent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apparaître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80" dirty="0">
                <a:solidFill>
                  <a:srgbClr val="FF7900"/>
                </a:solidFill>
                <a:latin typeface="Arial"/>
                <a:cs typeface="Arial"/>
              </a:rPr>
              <a:t>: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le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chiffre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d’affaire,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le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résultat,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l’effectif,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les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financements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obtenus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sz="1400" b="1" spc="-25" dirty="0">
                <a:latin typeface="Arial"/>
                <a:cs typeface="Arial"/>
              </a:rPr>
              <a:t>Exemple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>
              <a:lnSpc>
                <a:spcPct val="100000"/>
              </a:lnSpc>
              <a:spcBef>
                <a:spcPts val="105"/>
              </a:spcBef>
            </a:pPr>
            <a:r>
              <a:rPr spc="-35" dirty="0"/>
              <a:t>Chiffres</a:t>
            </a:r>
            <a:r>
              <a:rPr spc="-90" dirty="0"/>
              <a:t> </a:t>
            </a:r>
            <a:r>
              <a:rPr spc="-20" dirty="0"/>
              <a:t>clés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1187" y="1917319"/>
          <a:ext cx="8208644" cy="29864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675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08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24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44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spc="-20" dirty="0">
                          <a:latin typeface="Arial"/>
                          <a:cs typeface="Arial"/>
                        </a:rPr>
                        <a:t>2017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spc="-20" dirty="0">
                          <a:latin typeface="Arial"/>
                          <a:cs typeface="Arial"/>
                        </a:rPr>
                        <a:t>2018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2019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prévisionnel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2020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prévisionnel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2021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prévisionnel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Auto-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financement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800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91440" marR="20891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Financements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8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dilutifs (banques,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subventions,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prix)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Levée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fonds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91440" marR="21717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Nombre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transactions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effectuées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via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plateforme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50" dirty="0">
                          <a:latin typeface="Arial"/>
                          <a:cs typeface="Arial"/>
                        </a:rPr>
                        <a:t>6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20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60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160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4645">
                <a:tc>
                  <a:txBody>
                    <a:bodyPr/>
                    <a:lstStyle/>
                    <a:p>
                      <a:pPr marL="91440" marR="69850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Panier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moyen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des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transactions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700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500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500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Volume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d’affaires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24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90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8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240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Chiffre</a:t>
                      </a:r>
                      <a:r>
                        <a:rPr sz="8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d’affaires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(com.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5%)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spc="-50" dirty="0">
                          <a:latin typeface="Arial"/>
                          <a:cs typeface="Arial"/>
                        </a:rPr>
                        <a:t>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210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500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12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Résultat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net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spc="55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spc="6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432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000</a:t>
                      </a:r>
                      <a:r>
                        <a:rPr sz="8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ar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300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800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59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000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749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Effectif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6705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(associés)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43434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5 (3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associés+</a:t>
                      </a:r>
                      <a:r>
                        <a:rPr sz="8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stagiaires)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(5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CDI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stagiaire)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3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13</a:t>
                      </a:r>
                      <a:r>
                        <a:rPr sz="8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(10CDI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8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stagiaires)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54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22</a:t>
                      </a:r>
                      <a:r>
                        <a:rPr sz="8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(19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CDI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+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0" dirty="0">
                          <a:latin typeface="Arial"/>
                          <a:cs typeface="Arial"/>
                        </a:rPr>
                        <a:t>3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800" b="1" spc="-10" dirty="0">
                          <a:latin typeface="Arial"/>
                          <a:cs typeface="Arial"/>
                        </a:rPr>
                        <a:t>stagiaires)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8F8F8F">
                        <a:alpha val="3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25" dirty="0"/>
              <a:t>13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300634" y="918819"/>
            <a:ext cx="7697470" cy="3244850"/>
          </a:xfrm>
          <a:prstGeom prst="rect">
            <a:avLst/>
          </a:prstGeom>
        </p:spPr>
        <p:txBody>
          <a:bodyPr vert="horz" wrap="square" lIns="0" tIns="673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30"/>
              </a:spcBef>
            </a:pP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Quelle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forme</a:t>
            </a:r>
            <a:r>
              <a:rPr sz="1400" b="1" spc="-6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collaboration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est</a:t>
            </a:r>
            <a:r>
              <a:rPr sz="1400" b="1" spc="-6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envisagée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avec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Orange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?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30"/>
              </a:spcBef>
            </a:pP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APIs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130" dirty="0">
                <a:solidFill>
                  <a:srgbClr val="FF7900"/>
                </a:solidFill>
                <a:latin typeface="Arial"/>
                <a:cs typeface="Arial"/>
              </a:rPr>
              <a:t>/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Orange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Money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130" dirty="0">
                <a:solidFill>
                  <a:srgbClr val="FF7900"/>
                </a:solidFill>
                <a:latin typeface="Arial"/>
                <a:cs typeface="Arial"/>
              </a:rPr>
              <a:t>/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Vente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directe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130" dirty="0">
                <a:solidFill>
                  <a:srgbClr val="FF7900"/>
                </a:solidFill>
                <a:latin typeface="Arial"/>
                <a:cs typeface="Arial"/>
              </a:rPr>
              <a:t>/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Intégration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catalogue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client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…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25"/>
              </a:spcBef>
            </a:pP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spc="-25" dirty="0">
                <a:latin typeface="Arial"/>
                <a:cs typeface="Arial"/>
              </a:rPr>
              <a:t>Exemple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  <a:p>
            <a:pPr marL="193675" marR="5080" indent="-181610">
              <a:lnSpc>
                <a:spcPts val="1510"/>
              </a:lnSpc>
              <a:spcBef>
                <a:spcPts val="625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25" dirty="0">
                <a:latin typeface="Arial"/>
                <a:cs typeface="Arial"/>
              </a:rPr>
              <a:t>Retravail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UI/UX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l’interface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app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android </a:t>
            </a:r>
            <a:r>
              <a:rPr sz="1400" b="1" dirty="0">
                <a:latin typeface="Arial"/>
                <a:cs typeface="Arial"/>
              </a:rPr>
              <a:t>+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5" dirty="0">
                <a:latin typeface="Arial"/>
                <a:cs typeface="Arial"/>
              </a:rPr>
              <a:t>iOS:</a:t>
            </a:r>
            <a:r>
              <a:rPr sz="1400" b="1" spc="-35" dirty="0">
                <a:latin typeface="Arial"/>
                <a:cs typeface="Arial"/>
              </a:rPr>
              <a:t> intervention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équipes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du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Centre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Test </a:t>
            </a:r>
            <a:r>
              <a:rPr sz="1400" b="1" spc="-30" dirty="0">
                <a:latin typeface="Arial"/>
                <a:cs typeface="Arial"/>
              </a:rPr>
              <a:t>Clients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compétences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30" dirty="0">
                <a:latin typeface="Arial"/>
                <a:cs typeface="Arial"/>
              </a:rPr>
              <a:t> développement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internes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Orange</a:t>
            </a:r>
            <a:endParaRPr sz="1400">
              <a:latin typeface="Arial"/>
              <a:cs typeface="Arial"/>
            </a:endParaRPr>
          </a:p>
          <a:p>
            <a:pPr marL="193675" indent="-180975">
              <a:lnSpc>
                <a:spcPct val="100000"/>
              </a:lnSpc>
              <a:spcBef>
                <a:spcPts val="415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25" dirty="0">
                <a:latin typeface="Arial"/>
                <a:cs typeface="Arial"/>
              </a:rPr>
              <a:t>Intégration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solution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menu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USSD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Orange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Money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pour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toucher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45" dirty="0">
                <a:latin typeface="Arial"/>
                <a:cs typeface="Arial"/>
              </a:rPr>
              <a:t>plus </a:t>
            </a:r>
            <a:r>
              <a:rPr sz="1400" b="1" spc="-10" dirty="0">
                <a:latin typeface="Arial"/>
                <a:cs typeface="Arial"/>
              </a:rPr>
              <a:t>d’audience</a:t>
            </a:r>
            <a:endParaRPr sz="1400">
              <a:latin typeface="Arial"/>
              <a:cs typeface="Arial"/>
            </a:endParaRPr>
          </a:p>
          <a:p>
            <a:pPr marL="193675" indent="-180975">
              <a:lnSpc>
                <a:spcPct val="100000"/>
              </a:lnSpc>
              <a:spcBef>
                <a:spcPts val="430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30" dirty="0">
                <a:latin typeface="Arial"/>
                <a:cs typeface="Arial"/>
              </a:rPr>
              <a:t>Faciliter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l’authentification</a:t>
            </a:r>
            <a:r>
              <a:rPr sz="1400" b="1" spc="-1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utilisateurs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grâce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Mobile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Connect</a:t>
            </a:r>
            <a:endParaRPr sz="1400">
              <a:latin typeface="Arial"/>
              <a:cs typeface="Arial"/>
            </a:endParaRPr>
          </a:p>
          <a:p>
            <a:pPr marL="193040" indent="-180340">
              <a:lnSpc>
                <a:spcPct val="100000"/>
              </a:lnSpc>
              <a:spcBef>
                <a:spcPts val="434"/>
              </a:spcBef>
              <a:buClr>
                <a:srgbClr val="FF7900"/>
              </a:buClr>
              <a:buFont typeface="Wingdings"/>
              <a:buChar char=""/>
              <a:tabLst>
                <a:tab pos="193040" algn="l"/>
              </a:tabLst>
            </a:pPr>
            <a:r>
              <a:rPr sz="1400" b="1" spc="-30" dirty="0">
                <a:latin typeface="Arial"/>
                <a:cs typeface="Arial"/>
              </a:rPr>
              <a:t>Automatisation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paiements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prestations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via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Orange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Money</a:t>
            </a:r>
            <a:endParaRPr sz="1400">
              <a:latin typeface="Arial"/>
              <a:cs typeface="Arial"/>
            </a:endParaRPr>
          </a:p>
          <a:p>
            <a:pPr marL="193675" marR="666115" indent="-181610">
              <a:lnSpc>
                <a:spcPts val="1510"/>
              </a:lnSpc>
              <a:spcBef>
                <a:spcPts val="625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25" dirty="0">
                <a:latin typeface="Arial"/>
                <a:cs typeface="Arial"/>
              </a:rPr>
              <a:t>Revue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du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pack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contractuel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proposé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aux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utilisateurs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pour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être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en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conformité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avec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la </a:t>
            </a:r>
            <a:r>
              <a:rPr sz="1400" b="1" spc="-10" dirty="0">
                <a:latin typeface="Arial"/>
                <a:cs typeface="Arial"/>
              </a:rPr>
              <a:t>réglementation</a:t>
            </a:r>
            <a:endParaRPr sz="1400">
              <a:latin typeface="Arial"/>
              <a:cs typeface="Arial"/>
            </a:endParaRPr>
          </a:p>
          <a:p>
            <a:pPr marL="193675" indent="-180975">
              <a:lnSpc>
                <a:spcPct val="100000"/>
              </a:lnSpc>
              <a:spcBef>
                <a:spcPts val="409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50" dirty="0">
                <a:latin typeface="Arial"/>
                <a:cs typeface="Arial"/>
              </a:rPr>
              <a:t>…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>
              <a:lnSpc>
                <a:spcPct val="100000"/>
              </a:lnSpc>
              <a:spcBef>
                <a:spcPts val="105"/>
              </a:spcBef>
            </a:pPr>
            <a:r>
              <a:rPr spc="-25" dirty="0"/>
              <a:t>Collaboration</a:t>
            </a:r>
            <a:r>
              <a:rPr spc="-65" dirty="0"/>
              <a:t> </a:t>
            </a:r>
            <a:r>
              <a:rPr dirty="0"/>
              <a:t>avec</a:t>
            </a:r>
            <a:r>
              <a:rPr spc="-75" dirty="0"/>
              <a:t> </a:t>
            </a:r>
            <a:r>
              <a:rPr spc="-10" dirty="0"/>
              <a:t>Orange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0938" y="116281"/>
            <a:ext cx="8004861" cy="157671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6110"/>
              </a:lnSpc>
              <a:spcBef>
                <a:spcPts val="95"/>
              </a:spcBef>
            </a:pPr>
            <a:r>
              <a:rPr sz="5500" spc="-10" dirty="0"/>
              <a:t>Orange</a:t>
            </a:r>
            <a:endParaRPr sz="5500" dirty="0"/>
          </a:p>
          <a:p>
            <a:pPr marL="12700">
              <a:lnSpc>
                <a:spcPts val="6110"/>
              </a:lnSpc>
            </a:pPr>
            <a:r>
              <a:rPr sz="5500" dirty="0">
                <a:solidFill>
                  <a:srgbClr val="000000"/>
                </a:solidFill>
              </a:rPr>
              <a:t>Fab</a:t>
            </a:r>
            <a:r>
              <a:rPr sz="5500" spc="-150" dirty="0">
                <a:solidFill>
                  <a:srgbClr val="000000"/>
                </a:solidFill>
              </a:rPr>
              <a:t> </a:t>
            </a:r>
            <a:r>
              <a:rPr lang="fr-FR" sz="5500" spc="-10" dirty="0">
                <a:solidFill>
                  <a:srgbClr val="000000"/>
                </a:solidFill>
              </a:rPr>
              <a:t>Burkina Faso</a:t>
            </a:r>
            <a:endParaRPr sz="5500" dirty="0"/>
          </a:p>
        </p:txBody>
      </p:sp>
      <p:sp>
        <p:nvSpPr>
          <p:cNvPr id="4" name="object 4"/>
          <p:cNvSpPr txBox="1"/>
          <p:nvPr/>
        </p:nvSpPr>
        <p:spPr>
          <a:xfrm>
            <a:off x="310997" y="2335504"/>
            <a:ext cx="6928003" cy="1110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699"/>
              </a:lnSpc>
              <a:spcBef>
                <a:spcPts val="100"/>
              </a:spcBef>
            </a:pPr>
            <a:r>
              <a:rPr sz="1400" b="1" spc="-10" dirty="0" err="1">
                <a:latin typeface="Arial"/>
                <a:cs typeface="Arial"/>
              </a:rPr>
              <a:t>Contactez</a:t>
            </a:r>
            <a:r>
              <a:rPr sz="1400" b="1" spc="-10" dirty="0">
                <a:latin typeface="Arial"/>
                <a:cs typeface="Arial"/>
              </a:rPr>
              <a:t>-</a:t>
            </a:r>
            <a:r>
              <a:rPr sz="1400" b="1" spc="-45" dirty="0">
                <a:latin typeface="Arial"/>
                <a:cs typeface="Arial"/>
              </a:rPr>
              <a:t>nous</a:t>
            </a:r>
            <a:r>
              <a:rPr sz="1400" b="1" spc="50" dirty="0">
                <a:latin typeface="Arial"/>
                <a:cs typeface="Arial"/>
              </a:rPr>
              <a:t> </a:t>
            </a:r>
            <a:r>
              <a:rPr lang="fr-FR" sz="1400" b="1" spc="-50" dirty="0">
                <a:latin typeface="Arial"/>
                <a:cs typeface="Arial"/>
              </a:rPr>
              <a:t>: </a:t>
            </a:r>
          </a:p>
          <a:p>
            <a:pPr marL="12700" marR="5080">
              <a:lnSpc>
                <a:spcPct val="125699"/>
              </a:lnSpc>
              <a:spcBef>
                <a:spcPts val="100"/>
              </a:spcBef>
            </a:pPr>
            <a:endParaRPr lang="fr-FR" sz="1400" b="1" spc="-50" dirty="0">
              <a:latin typeface="Arial"/>
              <a:cs typeface="Arial"/>
            </a:endParaRPr>
          </a:p>
          <a:p>
            <a:pPr marL="12700" marR="5080">
              <a:lnSpc>
                <a:spcPct val="125699"/>
              </a:lnSpc>
              <a:spcBef>
                <a:spcPts val="100"/>
              </a:spcBef>
            </a:pPr>
            <a:r>
              <a:rPr lang="fr-FR" sz="1400" b="1" spc="-50" dirty="0">
                <a:latin typeface="Arial"/>
                <a:cs typeface="Arial"/>
              </a:rPr>
              <a:t>Nafila </a:t>
            </a:r>
            <a:r>
              <a:rPr lang="fr-FR" sz="1400" b="1" spc="-50" dirty="0" err="1">
                <a:latin typeface="Arial"/>
                <a:cs typeface="Arial"/>
              </a:rPr>
              <a:t>Dabiré</a:t>
            </a:r>
            <a:r>
              <a:rPr lang="fr-FR" sz="1400" b="1" spc="-50" dirty="0">
                <a:latin typeface="Arial"/>
                <a:cs typeface="Arial"/>
              </a:rPr>
              <a:t>/Sangaré  : </a:t>
            </a:r>
            <a:r>
              <a:rPr lang="fr-FR" sz="1400" b="1" spc="-50" dirty="0">
                <a:latin typeface="Arial"/>
                <a:cs typeface="Arial"/>
                <a:hlinkClick r:id="rId2"/>
              </a:rPr>
              <a:t>nafila.dabire@orange.com</a:t>
            </a:r>
            <a:r>
              <a:rPr lang="fr-FR" sz="1400" b="1" spc="-50" dirty="0">
                <a:latin typeface="Arial"/>
                <a:cs typeface="Arial"/>
              </a:rPr>
              <a:t>	</a:t>
            </a:r>
          </a:p>
          <a:p>
            <a:pPr marL="12700" marR="5080">
              <a:lnSpc>
                <a:spcPct val="125699"/>
              </a:lnSpc>
              <a:spcBef>
                <a:spcPts val="100"/>
              </a:spcBef>
            </a:pPr>
            <a:r>
              <a:rPr lang="fr-FR" sz="1400" b="1" spc="-50" dirty="0">
                <a:latin typeface="Arial"/>
                <a:cs typeface="Arial"/>
              </a:rPr>
              <a:t>Orange </a:t>
            </a:r>
            <a:r>
              <a:rPr lang="fr-FR" sz="1400" b="1" spc="-50" dirty="0" err="1">
                <a:latin typeface="Arial"/>
                <a:cs typeface="Arial"/>
              </a:rPr>
              <a:t>Fab</a:t>
            </a:r>
            <a:r>
              <a:rPr lang="fr-FR" sz="1400" b="1" spc="-50" dirty="0">
                <a:latin typeface="Arial"/>
                <a:cs typeface="Arial"/>
              </a:rPr>
              <a:t> Manager </a:t>
            </a:r>
            <a:r>
              <a:rPr lang="fr-FR" sz="1400" b="1" spc="-50">
                <a:latin typeface="Arial"/>
                <a:cs typeface="Arial"/>
              </a:rPr>
              <a:t>Burkina Faso </a:t>
            </a:r>
            <a:endParaRPr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08863" y="4754691"/>
            <a:ext cx="82550" cy="127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900"/>
              </a:lnSpc>
            </a:pPr>
            <a:r>
              <a:rPr sz="800" b="1" spc="-50" dirty="0">
                <a:latin typeface="Arial"/>
                <a:cs typeface="Arial"/>
              </a:rPr>
              <a:t>2</a:t>
            </a:r>
            <a:endParaRPr sz="800">
              <a:latin typeface="Arial"/>
              <a:cs typeface="Arial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000" dirty="0"/>
              <a:t>Plan</a:t>
            </a:r>
            <a:r>
              <a:rPr sz="3000" spc="-140" dirty="0"/>
              <a:t> </a:t>
            </a:r>
            <a:r>
              <a:rPr sz="3000" dirty="0"/>
              <a:t>du</a:t>
            </a:r>
            <a:r>
              <a:rPr sz="3000" spc="-125" dirty="0"/>
              <a:t> </a:t>
            </a:r>
            <a:r>
              <a:rPr sz="3000" spc="-25" dirty="0"/>
              <a:t>dossier</a:t>
            </a:r>
            <a:r>
              <a:rPr sz="3000" spc="-105" dirty="0"/>
              <a:t> </a:t>
            </a:r>
            <a:r>
              <a:rPr sz="3000" dirty="0"/>
              <a:t>de</a:t>
            </a:r>
            <a:r>
              <a:rPr sz="3000" spc="-114" dirty="0"/>
              <a:t> </a:t>
            </a:r>
            <a:r>
              <a:rPr sz="3000" spc="-10" dirty="0"/>
              <a:t>présentation</a:t>
            </a:r>
            <a:endParaRPr sz="3000"/>
          </a:p>
        </p:txBody>
      </p:sp>
      <p:sp>
        <p:nvSpPr>
          <p:cNvPr id="3" name="object 3"/>
          <p:cNvSpPr txBox="1"/>
          <p:nvPr/>
        </p:nvSpPr>
        <p:spPr>
          <a:xfrm>
            <a:off x="301548" y="1293114"/>
            <a:ext cx="5365115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5285" indent="-362585">
              <a:lnSpc>
                <a:spcPts val="2050"/>
              </a:lnSpc>
              <a:spcBef>
                <a:spcPts val="100"/>
              </a:spcBef>
              <a:buAutoNum type="arabicPeriod"/>
              <a:tabLst>
                <a:tab pos="375285" algn="l"/>
              </a:tabLst>
            </a:pPr>
            <a:r>
              <a:rPr sz="1800" b="1" spc="-10" dirty="0">
                <a:latin typeface="Arial"/>
                <a:cs typeface="Arial"/>
              </a:rPr>
              <a:t>Constat</a:t>
            </a:r>
            <a:endParaRPr sz="1800">
              <a:latin typeface="Arial"/>
              <a:cs typeface="Arial"/>
            </a:endParaRPr>
          </a:p>
          <a:p>
            <a:pPr marL="375285" indent="-362585">
              <a:lnSpc>
                <a:spcPts val="1945"/>
              </a:lnSpc>
              <a:buAutoNum type="arabicPeriod"/>
              <a:tabLst>
                <a:tab pos="375285" algn="l"/>
              </a:tabLst>
            </a:pPr>
            <a:r>
              <a:rPr sz="1800" b="1" spc="-10" dirty="0">
                <a:latin typeface="Arial"/>
                <a:cs typeface="Arial"/>
              </a:rPr>
              <a:t>Solution</a:t>
            </a:r>
            <a:endParaRPr sz="1800">
              <a:latin typeface="Arial"/>
              <a:cs typeface="Arial"/>
            </a:endParaRPr>
          </a:p>
          <a:p>
            <a:pPr marL="375285" indent="-362585">
              <a:lnSpc>
                <a:spcPts val="1945"/>
              </a:lnSpc>
              <a:buAutoNum type="arabicPeriod"/>
              <a:tabLst>
                <a:tab pos="375285" algn="l"/>
              </a:tabLst>
            </a:pPr>
            <a:r>
              <a:rPr sz="1800" b="1" spc="-30" dirty="0">
                <a:latin typeface="Arial"/>
                <a:cs typeface="Arial"/>
              </a:rPr>
              <a:t>Produit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165" dirty="0">
                <a:latin typeface="Arial"/>
                <a:cs typeface="Arial"/>
              </a:rPr>
              <a:t>/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Service</a:t>
            </a:r>
            <a:endParaRPr sz="1800">
              <a:latin typeface="Arial"/>
              <a:cs typeface="Arial"/>
            </a:endParaRPr>
          </a:p>
          <a:p>
            <a:pPr marL="375285" indent="-362585">
              <a:lnSpc>
                <a:spcPts val="1945"/>
              </a:lnSpc>
              <a:buAutoNum type="arabicPeriod"/>
              <a:tabLst>
                <a:tab pos="375285" algn="l"/>
              </a:tabLst>
            </a:pPr>
            <a:r>
              <a:rPr sz="1800" b="1" dirty="0">
                <a:latin typeface="Arial"/>
                <a:cs typeface="Arial"/>
              </a:rPr>
              <a:t>Marché </a:t>
            </a:r>
            <a:r>
              <a:rPr sz="1800" b="1" spc="165" dirty="0">
                <a:latin typeface="Arial"/>
                <a:cs typeface="Arial"/>
              </a:rPr>
              <a:t>/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Cible</a:t>
            </a:r>
            <a:endParaRPr sz="1800">
              <a:latin typeface="Arial"/>
              <a:cs typeface="Arial"/>
            </a:endParaRPr>
          </a:p>
          <a:p>
            <a:pPr marL="375285" indent="-362585">
              <a:lnSpc>
                <a:spcPts val="1945"/>
              </a:lnSpc>
              <a:buAutoNum type="arabicPeriod"/>
              <a:tabLst>
                <a:tab pos="375285" algn="l"/>
              </a:tabLst>
            </a:pPr>
            <a:r>
              <a:rPr sz="1800" b="1" spc="-50" dirty="0">
                <a:latin typeface="Arial"/>
                <a:cs typeface="Arial"/>
              </a:rPr>
              <a:t>Business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model</a:t>
            </a:r>
            <a:endParaRPr sz="1800">
              <a:latin typeface="Arial"/>
              <a:cs typeface="Arial"/>
            </a:endParaRPr>
          </a:p>
          <a:p>
            <a:pPr marL="375285" indent="-362585">
              <a:lnSpc>
                <a:spcPts val="1945"/>
              </a:lnSpc>
              <a:buAutoNum type="arabicPeriod"/>
              <a:tabLst>
                <a:tab pos="375285" algn="l"/>
              </a:tabLst>
            </a:pPr>
            <a:r>
              <a:rPr sz="1800" b="1" spc="-10" dirty="0">
                <a:latin typeface="Arial"/>
                <a:cs typeface="Arial"/>
              </a:rPr>
              <a:t>Concurrents</a:t>
            </a:r>
            <a:endParaRPr sz="1800">
              <a:latin typeface="Arial"/>
              <a:cs typeface="Arial"/>
            </a:endParaRPr>
          </a:p>
          <a:p>
            <a:pPr marL="375285" indent="-362585">
              <a:lnSpc>
                <a:spcPts val="1945"/>
              </a:lnSpc>
              <a:buAutoNum type="arabicPeriod"/>
              <a:tabLst>
                <a:tab pos="375285" algn="l"/>
              </a:tabLst>
            </a:pPr>
            <a:r>
              <a:rPr sz="1800" b="1" spc="-10" dirty="0">
                <a:latin typeface="Arial"/>
                <a:cs typeface="Arial"/>
              </a:rPr>
              <a:t>Equipe</a:t>
            </a:r>
            <a:endParaRPr sz="1800">
              <a:latin typeface="Arial"/>
              <a:cs typeface="Arial"/>
            </a:endParaRPr>
          </a:p>
          <a:p>
            <a:pPr marL="375285" indent="-362585">
              <a:lnSpc>
                <a:spcPts val="1945"/>
              </a:lnSpc>
              <a:buAutoNum type="arabicPeriod"/>
              <a:tabLst>
                <a:tab pos="375285" algn="l"/>
              </a:tabLst>
            </a:pPr>
            <a:r>
              <a:rPr sz="1800" b="1" spc="-30" dirty="0">
                <a:latin typeface="Arial"/>
                <a:cs typeface="Arial"/>
              </a:rPr>
              <a:t>Chiffres</a:t>
            </a:r>
            <a:r>
              <a:rPr sz="1800" b="1" spc="-80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clefs</a:t>
            </a:r>
            <a:endParaRPr sz="1800">
              <a:latin typeface="Arial"/>
              <a:cs typeface="Arial"/>
            </a:endParaRPr>
          </a:p>
          <a:p>
            <a:pPr marL="375285" indent="-362585">
              <a:lnSpc>
                <a:spcPts val="1945"/>
              </a:lnSpc>
              <a:buAutoNum type="arabicPeriod"/>
              <a:tabLst>
                <a:tab pos="375285" algn="l"/>
              </a:tabLst>
            </a:pPr>
            <a:r>
              <a:rPr sz="1800" b="1" dirty="0">
                <a:latin typeface="Arial"/>
                <a:cs typeface="Arial"/>
              </a:rPr>
              <a:t>Roadmap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de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développement</a:t>
            </a:r>
            <a:endParaRPr sz="1800">
              <a:latin typeface="Arial"/>
              <a:cs typeface="Arial"/>
            </a:endParaRPr>
          </a:p>
          <a:p>
            <a:pPr marL="374015" indent="-361315">
              <a:lnSpc>
                <a:spcPts val="1945"/>
              </a:lnSpc>
              <a:buAutoNum type="arabicPeriod"/>
              <a:tabLst>
                <a:tab pos="374015" algn="l"/>
              </a:tabLst>
            </a:pPr>
            <a:r>
              <a:rPr sz="1800" b="1" spc="-25" dirty="0">
                <a:latin typeface="Arial"/>
                <a:cs typeface="Arial"/>
              </a:rPr>
              <a:t>Collaboration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avec</a:t>
            </a:r>
            <a:r>
              <a:rPr sz="1800" b="1" spc="-5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Orange</a:t>
            </a:r>
            <a:r>
              <a:rPr sz="1800" b="1" spc="-65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envisagée</a:t>
            </a:r>
            <a:endParaRPr sz="1800">
              <a:latin typeface="Arial"/>
              <a:cs typeface="Arial"/>
            </a:endParaRPr>
          </a:p>
          <a:p>
            <a:pPr marL="434975" indent="-422275">
              <a:lnSpc>
                <a:spcPts val="2050"/>
              </a:lnSpc>
              <a:buAutoNum type="arabicPeriod"/>
              <a:tabLst>
                <a:tab pos="434975" algn="l"/>
              </a:tabLst>
            </a:pPr>
            <a:r>
              <a:rPr sz="1800" b="1" spc="-35" dirty="0">
                <a:latin typeface="Arial"/>
                <a:cs typeface="Arial"/>
              </a:rPr>
              <a:t>Soutiens,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financements,</a:t>
            </a:r>
            <a:r>
              <a:rPr sz="1800" b="1" spc="-40" dirty="0">
                <a:latin typeface="Arial"/>
                <a:cs typeface="Arial"/>
              </a:rPr>
              <a:t> </a:t>
            </a:r>
            <a:r>
              <a:rPr sz="1800" b="1" spc="-25" dirty="0">
                <a:latin typeface="Arial"/>
                <a:cs typeface="Arial"/>
              </a:rPr>
              <a:t>prix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10" dirty="0">
                <a:latin typeface="Arial"/>
                <a:cs typeface="Arial"/>
              </a:rPr>
              <a:t>remportés</a:t>
            </a:r>
            <a:r>
              <a:rPr sz="1800" b="1" spc="-30" dirty="0">
                <a:latin typeface="Arial"/>
                <a:cs typeface="Arial"/>
              </a:rPr>
              <a:t> </a:t>
            </a:r>
            <a:r>
              <a:rPr sz="1800" b="1" dirty="0">
                <a:latin typeface="Arial"/>
                <a:cs typeface="Arial"/>
              </a:rPr>
              <a:t>à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20" dirty="0">
                <a:latin typeface="Arial"/>
                <a:cs typeface="Arial"/>
              </a:rPr>
              <a:t>date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296976" y="1628597"/>
            <a:ext cx="8026400" cy="863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500" b="1" dirty="0">
                <a:latin typeface="Arial"/>
                <a:cs typeface="Arial"/>
              </a:rPr>
              <a:t>Nom</a:t>
            </a:r>
            <a:r>
              <a:rPr sz="5500" b="1" spc="-95" dirty="0">
                <a:latin typeface="Arial"/>
                <a:cs typeface="Arial"/>
              </a:rPr>
              <a:t> </a:t>
            </a:r>
            <a:r>
              <a:rPr sz="5500" b="1" dirty="0">
                <a:latin typeface="Arial"/>
                <a:cs typeface="Arial"/>
              </a:rPr>
              <a:t>de</a:t>
            </a:r>
            <a:r>
              <a:rPr sz="5500" b="1" spc="-95" dirty="0">
                <a:latin typeface="Arial"/>
                <a:cs typeface="Arial"/>
              </a:rPr>
              <a:t> </a:t>
            </a:r>
            <a:r>
              <a:rPr sz="5500" b="1" dirty="0">
                <a:latin typeface="Arial"/>
                <a:cs typeface="Arial"/>
              </a:rPr>
              <a:t>votre</a:t>
            </a:r>
            <a:r>
              <a:rPr sz="5500" b="1" spc="-90" dirty="0">
                <a:latin typeface="Arial"/>
                <a:cs typeface="Arial"/>
              </a:rPr>
              <a:t> </a:t>
            </a:r>
            <a:r>
              <a:rPr sz="5500" b="1" spc="-10" dirty="0">
                <a:latin typeface="Arial"/>
                <a:cs typeface="Arial"/>
              </a:rPr>
              <a:t>entreprise</a:t>
            </a:r>
            <a:endParaRPr sz="55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23532" y="555472"/>
            <a:ext cx="3461385" cy="433070"/>
          </a:xfrm>
          <a:prstGeom prst="rect">
            <a:avLst/>
          </a:prstGeom>
          <a:solidFill>
            <a:srgbClr val="FF7900"/>
          </a:solidFill>
        </p:spPr>
        <p:txBody>
          <a:bodyPr vert="horz" wrap="square" lIns="0" tIns="43180" rIns="0" bIns="0" rtlCol="0">
            <a:spAutoFit/>
          </a:bodyPr>
          <a:lstStyle/>
          <a:p>
            <a:pPr marL="274320">
              <a:lnSpc>
                <a:spcPct val="100000"/>
              </a:lnSpc>
              <a:spcBef>
                <a:spcPts val="340"/>
              </a:spcBef>
            </a:pPr>
            <a:r>
              <a:rPr spc="-20" dirty="0">
                <a:solidFill>
                  <a:srgbClr val="FFFFFF"/>
                </a:solidFill>
              </a:rPr>
              <a:t>Logo</a:t>
            </a:r>
            <a:r>
              <a:rPr spc="-75" dirty="0">
                <a:solidFill>
                  <a:srgbClr val="FFFFFF"/>
                </a:solidFill>
              </a:rPr>
              <a:t> </a:t>
            </a:r>
            <a:r>
              <a:rPr dirty="0">
                <a:solidFill>
                  <a:srgbClr val="FFFFFF"/>
                </a:solidFill>
              </a:rPr>
              <a:t>de</a:t>
            </a:r>
            <a:r>
              <a:rPr spc="-100" dirty="0">
                <a:solidFill>
                  <a:srgbClr val="FFFFFF"/>
                </a:solidFill>
              </a:rPr>
              <a:t> </a:t>
            </a:r>
            <a:r>
              <a:rPr spc="-20" dirty="0">
                <a:solidFill>
                  <a:srgbClr val="FFFFFF"/>
                </a:solidFill>
              </a:rPr>
              <a:t>votre</a:t>
            </a:r>
            <a:r>
              <a:rPr spc="-85" dirty="0">
                <a:solidFill>
                  <a:srgbClr val="FFFFFF"/>
                </a:solidFill>
              </a:rPr>
              <a:t> </a:t>
            </a:r>
            <a:r>
              <a:rPr spc="-10" dirty="0">
                <a:solidFill>
                  <a:srgbClr val="FFFFFF"/>
                </a:solidFill>
              </a:rPr>
              <a:t>entreprise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10997" y="3038094"/>
            <a:ext cx="22339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40" dirty="0">
                <a:latin typeface="Arial"/>
                <a:cs typeface="Arial"/>
              </a:rPr>
              <a:t>Votre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proposition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valeur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4</a:t>
            </a:fld>
            <a:endParaRPr spc="-50" dirty="0"/>
          </a:p>
        </p:txBody>
      </p:sp>
      <p:sp>
        <p:nvSpPr>
          <p:cNvPr id="2" name="object 2"/>
          <p:cNvSpPr txBox="1"/>
          <p:nvPr/>
        </p:nvSpPr>
        <p:spPr>
          <a:xfrm>
            <a:off x="300634" y="1145286"/>
            <a:ext cx="7886700" cy="364680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5"/>
              </a:spcBef>
            </a:pP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Présenter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le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constat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effectué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et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les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problèmes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identifiés.</a:t>
            </a:r>
            <a:endParaRPr sz="1400" dirty="0">
              <a:latin typeface="Arial"/>
              <a:cs typeface="Arial"/>
            </a:endParaRPr>
          </a:p>
          <a:p>
            <a:pPr marL="12700" marR="261620" algn="just">
              <a:lnSpc>
                <a:spcPts val="1510"/>
              </a:lnSpc>
              <a:spcBef>
                <a:spcPts val="1220"/>
              </a:spcBef>
            </a:pP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N’hésitez</a:t>
            </a:r>
            <a:r>
              <a:rPr sz="1400" b="1" spc="-7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pas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à</a:t>
            </a:r>
            <a:r>
              <a:rPr sz="1400" b="1" spc="-6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appuyer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constat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par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une</a:t>
            </a:r>
            <a:r>
              <a:rPr sz="1400" b="1" spc="-6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mise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en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situation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ou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des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chiffres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(en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citant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vos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sources)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5"/>
              </a:spcBef>
            </a:pPr>
            <a:endParaRPr sz="1400" dirty="0">
              <a:latin typeface="Arial"/>
              <a:cs typeface="Arial"/>
            </a:endParaRPr>
          </a:p>
          <a:p>
            <a:pPr marL="12700" algn="just">
              <a:lnSpc>
                <a:spcPct val="100000"/>
              </a:lnSpc>
              <a:spcBef>
                <a:spcPts val="5"/>
              </a:spcBef>
            </a:pPr>
            <a:r>
              <a:rPr sz="1400" b="1" spc="-25" dirty="0">
                <a:latin typeface="Arial"/>
                <a:cs typeface="Arial"/>
              </a:rPr>
              <a:t>Exemple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 dirty="0">
              <a:latin typeface="Arial"/>
              <a:cs typeface="Arial"/>
            </a:endParaRPr>
          </a:p>
          <a:p>
            <a:pPr marL="193675" marR="210185" indent="-181610" algn="just">
              <a:lnSpc>
                <a:spcPts val="1510"/>
              </a:lnSpc>
              <a:spcBef>
                <a:spcPts val="620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20" dirty="0">
                <a:latin typeface="Arial"/>
                <a:cs typeface="Arial"/>
              </a:rPr>
              <a:t>D’une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part,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petites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moyennes </a:t>
            </a:r>
            <a:r>
              <a:rPr sz="1400" b="1" spc="-30" dirty="0">
                <a:latin typeface="Arial"/>
                <a:cs typeface="Arial"/>
              </a:rPr>
              <a:t>entreprises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sous-</a:t>
            </a:r>
            <a:r>
              <a:rPr sz="1400" b="1" spc="-20" dirty="0">
                <a:latin typeface="Arial"/>
                <a:cs typeface="Arial"/>
              </a:rPr>
              <a:t>traitent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45" dirty="0">
                <a:latin typeface="Arial"/>
                <a:cs typeface="Arial"/>
              </a:rPr>
              <a:t>plus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en</a:t>
            </a:r>
            <a:r>
              <a:rPr sz="1400" b="1" spc="-45" dirty="0">
                <a:latin typeface="Arial"/>
                <a:cs typeface="Arial"/>
              </a:rPr>
              <a:t> plus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leurs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missions </a:t>
            </a:r>
            <a:r>
              <a:rPr sz="1400" b="1" spc="-30" dirty="0">
                <a:latin typeface="Arial"/>
                <a:cs typeface="Arial"/>
              </a:rPr>
              <a:t>ponctuelles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création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développement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domaine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digital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freelances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auto- entrepreneurs.</a:t>
            </a:r>
            <a:endParaRPr sz="1400" dirty="0">
              <a:latin typeface="Arial"/>
              <a:cs typeface="Arial"/>
            </a:endParaRPr>
          </a:p>
          <a:p>
            <a:pPr marL="421005" marR="5080" lvl="1" indent="-190500">
              <a:lnSpc>
                <a:spcPts val="1510"/>
              </a:lnSpc>
              <a:spcBef>
                <a:spcPts val="345"/>
              </a:spcBef>
              <a:buClr>
                <a:srgbClr val="FF7900"/>
              </a:buClr>
              <a:buChar char="–"/>
              <a:tabLst>
                <a:tab pos="421005" algn="l"/>
              </a:tabLst>
            </a:pPr>
            <a:r>
              <a:rPr sz="1400" spc="-25" dirty="0">
                <a:latin typeface="Arial MT"/>
                <a:cs typeface="Arial MT"/>
              </a:rPr>
              <a:t>Problèmes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: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entreprises</a:t>
            </a:r>
            <a:r>
              <a:rPr sz="1400" spc="29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n’ont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aujourd’hui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accès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qu’à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peu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savoir-</a:t>
            </a:r>
            <a:r>
              <a:rPr sz="1400" spc="-30" dirty="0">
                <a:latin typeface="Arial MT"/>
                <a:cs typeface="Arial MT"/>
              </a:rPr>
              <a:t>faire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(bouches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30" dirty="0">
                <a:latin typeface="Arial MT"/>
                <a:cs typeface="Arial MT"/>
              </a:rPr>
              <a:t>oreilles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spc="25" dirty="0">
                <a:latin typeface="Arial MT"/>
                <a:cs typeface="Arial MT"/>
              </a:rPr>
              <a:t>/ </a:t>
            </a:r>
            <a:r>
              <a:rPr sz="1400" spc="-50" dirty="0">
                <a:latin typeface="Arial MT"/>
                <a:cs typeface="Arial MT"/>
              </a:rPr>
              <a:t>réseau)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ne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disposent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d’un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département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dédié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aux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achats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structuré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ni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d’un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carnet</a:t>
            </a:r>
            <a:r>
              <a:rPr sz="1400" spc="50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d’adresse</a:t>
            </a:r>
            <a:r>
              <a:rPr sz="1400" spc="-8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des</a:t>
            </a:r>
            <a:r>
              <a:rPr sz="1400" spc="-6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meilleurs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talents.</a:t>
            </a:r>
            <a:endParaRPr sz="1400" dirty="0">
              <a:latin typeface="Arial MT"/>
              <a:cs typeface="Arial MT"/>
            </a:endParaRPr>
          </a:p>
          <a:p>
            <a:pPr marL="193675" indent="-180975">
              <a:lnSpc>
                <a:spcPct val="100000"/>
              </a:lnSpc>
              <a:spcBef>
                <a:spcPts val="415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20" dirty="0">
                <a:latin typeface="Arial"/>
                <a:cs typeface="Arial"/>
              </a:rPr>
              <a:t>D’autre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part,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45" dirty="0">
                <a:latin typeface="Arial"/>
                <a:cs typeface="Arial"/>
              </a:rPr>
              <a:t>plus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300.000*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lang="fr-FR" sz="1400" b="1" spc="-25" dirty="0">
                <a:latin typeface="Arial"/>
                <a:cs typeface="Arial"/>
              </a:rPr>
              <a:t>burkinabè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sont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auto-</a:t>
            </a:r>
            <a:r>
              <a:rPr sz="1400" b="1" spc="-30" dirty="0">
                <a:latin typeface="Arial"/>
                <a:cs typeface="Arial"/>
              </a:rPr>
              <a:t>entrepreneurs </a:t>
            </a: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métiers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du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digital.</a:t>
            </a:r>
            <a:endParaRPr sz="1400" dirty="0">
              <a:latin typeface="Arial"/>
              <a:cs typeface="Arial"/>
            </a:endParaRPr>
          </a:p>
          <a:p>
            <a:pPr marL="419734" lvl="1" indent="-189230">
              <a:lnSpc>
                <a:spcPts val="1595"/>
              </a:lnSpc>
              <a:spcBef>
                <a:spcPts val="170"/>
              </a:spcBef>
              <a:buClr>
                <a:srgbClr val="FF7900"/>
              </a:buClr>
              <a:buChar char="–"/>
              <a:tabLst>
                <a:tab pos="419734" algn="l"/>
              </a:tabLst>
            </a:pPr>
            <a:r>
              <a:rPr sz="1400" spc="-20" dirty="0">
                <a:latin typeface="Arial MT"/>
                <a:cs typeface="Arial MT"/>
              </a:rPr>
              <a:t>Problèmes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:</a:t>
            </a:r>
            <a:r>
              <a:rPr sz="1400" spc="-3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ceux-ci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disposent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d’un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faible</a:t>
            </a:r>
            <a:r>
              <a:rPr sz="1400" spc="-2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budget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de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communication</a:t>
            </a:r>
            <a:r>
              <a:rPr sz="1400" spc="-1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et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n’ont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pas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forcément</a:t>
            </a:r>
            <a:endParaRPr sz="1400" dirty="0">
              <a:latin typeface="Arial MT"/>
              <a:cs typeface="Arial MT"/>
            </a:endParaRPr>
          </a:p>
          <a:p>
            <a:pPr marL="421005">
              <a:lnSpc>
                <a:spcPts val="1595"/>
              </a:lnSpc>
            </a:pPr>
            <a:r>
              <a:rPr sz="1400" spc="-10" dirty="0">
                <a:latin typeface="Arial MT"/>
                <a:cs typeface="Arial MT"/>
              </a:rPr>
              <a:t>accès</a:t>
            </a:r>
            <a:r>
              <a:rPr sz="1400" spc="-4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à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un</a:t>
            </a:r>
            <a:r>
              <a:rPr sz="1400" spc="-35" dirty="0">
                <a:latin typeface="Arial MT"/>
                <a:cs typeface="Arial MT"/>
              </a:rPr>
              <a:t> réseau</a:t>
            </a:r>
            <a:r>
              <a:rPr sz="1400" spc="-65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professionnel</a:t>
            </a:r>
            <a:r>
              <a:rPr sz="1400" spc="-50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suffisant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dirty="0">
                <a:latin typeface="Arial MT"/>
                <a:cs typeface="Arial MT"/>
              </a:rPr>
              <a:t>pour</a:t>
            </a:r>
            <a:r>
              <a:rPr sz="1400" spc="-40" dirty="0">
                <a:latin typeface="Arial MT"/>
                <a:cs typeface="Arial MT"/>
              </a:rPr>
              <a:t> </a:t>
            </a:r>
            <a:r>
              <a:rPr sz="1400" spc="-25" dirty="0">
                <a:latin typeface="Arial MT"/>
                <a:cs typeface="Arial MT"/>
              </a:rPr>
              <a:t>vendre</a:t>
            </a:r>
            <a:r>
              <a:rPr sz="1400" spc="-55" dirty="0">
                <a:latin typeface="Arial MT"/>
                <a:cs typeface="Arial MT"/>
              </a:rPr>
              <a:t> </a:t>
            </a:r>
            <a:r>
              <a:rPr sz="1400" spc="-20" dirty="0">
                <a:latin typeface="Arial MT"/>
                <a:cs typeface="Arial MT"/>
              </a:rPr>
              <a:t>leurs</a:t>
            </a:r>
            <a:r>
              <a:rPr sz="1400" spc="-35" dirty="0">
                <a:latin typeface="Arial MT"/>
                <a:cs typeface="Arial MT"/>
              </a:rPr>
              <a:t> </a:t>
            </a:r>
            <a:r>
              <a:rPr sz="1400" spc="-10" dirty="0">
                <a:latin typeface="Arial MT"/>
                <a:cs typeface="Arial MT"/>
              </a:rPr>
              <a:t>prestations.</a:t>
            </a:r>
            <a:endParaRPr sz="1400" dirty="0">
              <a:latin typeface="Arial MT"/>
              <a:cs typeface="Arial MT"/>
            </a:endParaRPr>
          </a:p>
          <a:p>
            <a:pPr marL="12700" algn="just">
              <a:lnSpc>
                <a:spcPct val="100000"/>
              </a:lnSpc>
              <a:spcBef>
                <a:spcPts val="495"/>
              </a:spcBef>
            </a:pPr>
            <a:r>
              <a:rPr sz="1000" spc="-20" dirty="0">
                <a:latin typeface="Trebuchet MS"/>
                <a:cs typeface="Trebuchet MS"/>
              </a:rPr>
              <a:t>*</a:t>
            </a:r>
            <a:r>
              <a:rPr sz="1000" spc="-45" dirty="0">
                <a:latin typeface="Trebuchet MS"/>
                <a:cs typeface="Trebuchet MS"/>
              </a:rPr>
              <a:t> </a:t>
            </a:r>
            <a:r>
              <a:rPr sz="1000" spc="-85" dirty="0">
                <a:latin typeface="Trebuchet MS"/>
                <a:cs typeface="Trebuchet MS"/>
              </a:rPr>
              <a:t>Chiffre</a:t>
            </a:r>
            <a:r>
              <a:rPr sz="1000" spc="30" dirty="0">
                <a:latin typeface="Trebuchet MS"/>
                <a:cs typeface="Trebuchet MS"/>
              </a:rPr>
              <a:t> </a:t>
            </a:r>
            <a:r>
              <a:rPr sz="1000" spc="-80" dirty="0">
                <a:latin typeface="Trebuchet MS"/>
                <a:cs typeface="Trebuchet MS"/>
              </a:rPr>
              <a:t>inventé</a:t>
            </a:r>
            <a:r>
              <a:rPr sz="1000" spc="-5" dirty="0">
                <a:latin typeface="Trebuchet MS"/>
                <a:cs typeface="Trebuchet MS"/>
              </a:rPr>
              <a:t> </a:t>
            </a:r>
            <a:r>
              <a:rPr sz="1000" spc="-40" dirty="0">
                <a:latin typeface="Trebuchet MS"/>
                <a:cs typeface="Trebuchet MS"/>
              </a:rPr>
              <a:t>pour</a:t>
            </a:r>
            <a:r>
              <a:rPr sz="1000" spc="-30" dirty="0">
                <a:latin typeface="Trebuchet MS"/>
                <a:cs typeface="Trebuchet MS"/>
              </a:rPr>
              <a:t> </a:t>
            </a:r>
            <a:r>
              <a:rPr sz="1000" spc="-80" dirty="0">
                <a:latin typeface="Trebuchet MS"/>
                <a:cs typeface="Trebuchet MS"/>
              </a:rPr>
              <a:t>l’exemple.</a:t>
            </a:r>
            <a:r>
              <a:rPr sz="1000" spc="10" dirty="0">
                <a:latin typeface="Trebuchet MS"/>
                <a:cs typeface="Trebuchet MS"/>
              </a:rPr>
              <a:t> </a:t>
            </a:r>
            <a:r>
              <a:rPr sz="1000" spc="-45" dirty="0">
                <a:latin typeface="Trebuchet MS"/>
                <a:cs typeface="Trebuchet MS"/>
              </a:rPr>
              <a:t>Merci</a:t>
            </a:r>
            <a:r>
              <a:rPr sz="1000" spc="10" dirty="0">
                <a:latin typeface="Trebuchet MS"/>
                <a:cs typeface="Trebuchet MS"/>
              </a:rPr>
              <a:t> </a:t>
            </a:r>
            <a:r>
              <a:rPr sz="1000" spc="-30" dirty="0">
                <a:latin typeface="Trebuchet MS"/>
                <a:cs typeface="Trebuchet MS"/>
              </a:rPr>
              <a:t>de</a:t>
            </a:r>
            <a:r>
              <a:rPr sz="1000" spc="-40" dirty="0">
                <a:latin typeface="Trebuchet MS"/>
                <a:cs typeface="Trebuchet MS"/>
              </a:rPr>
              <a:t> </a:t>
            </a:r>
            <a:r>
              <a:rPr sz="1000" spc="-90" dirty="0">
                <a:latin typeface="Trebuchet MS"/>
                <a:cs typeface="Trebuchet MS"/>
              </a:rPr>
              <a:t>citer</a:t>
            </a:r>
            <a:r>
              <a:rPr sz="1000" dirty="0">
                <a:latin typeface="Trebuchet MS"/>
                <a:cs typeface="Trebuchet MS"/>
              </a:rPr>
              <a:t> vos</a:t>
            </a:r>
            <a:r>
              <a:rPr sz="1000" spc="-25" dirty="0">
                <a:latin typeface="Trebuchet MS"/>
                <a:cs typeface="Trebuchet MS"/>
              </a:rPr>
              <a:t> </a:t>
            </a:r>
            <a:r>
              <a:rPr sz="1000" spc="-10" dirty="0">
                <a:latin typeface="Trebuchet MS"/>
                <a:cs typeface="Trebuchet MS"/>
              </a:rPr>
              <a:t>sources.</a:t>
            </a:r>
            <a:endParaRPr sz="1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>
              <a:lnSpc>
                <a:spcPct val="100000"/>
              </a:lnSpc>
              <a:spcBef>
                <a:spcPts val="105"/>
              </a:spcBef>
            </a:pPr>
            <a:r>
              <a:rPr spc="-10" dirty="0"/>
              <a:t>Constat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5</a:t>
            </a:fld>
            <a:endParaRPr spc="-50" dirty="0"/>
          </a:p>
        </p:txBody>
      </p:sp>
      <p:sp>
        <p:nvSpPr>
          <p:cNvPr id="2" name="object 2"/>
          <p:cNvSpPr txBox="1"/>
          <p:nvPr/>
        </p:nvSpPr>
        <p:spPr>
          <a:xfrm>
            <a:off x="300633" y="1145286"/>
            <a:ext cx="7973059" cy="117545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>
              <a:lnSpc>
                <a:spcPts val="1510"/>
              </a:lnSpc>
              <a:spcBef>
                <a:spcPts val="295"/>
              </a:spcBef>
            </a:pP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Ne</a:t>
            </a:r>
            <a:r>
              <a:rPr sz="1400" b="1" spc="-6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présentez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pas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ici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produit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ou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service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r>
              <a:rPr sz="1400" b="1" spc="-6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manière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détaillée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mais</a:t>
            </a:r>
            <a:r>
              <a:rPr sz="1400" b="1" spc="-6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bien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2400" b="1" spc="-25" dirty="0" err="1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endParaRPr lang="fr-FR" sz="2400" b="1" spc="-25" dirty="0">
              <a:solidFill>
                <a:srgbClr val="FF7900"/>
              </a:solidFill>
              <a:latin typeface="Arial"/>
              <a:cs typeface="Arial"/>
            </a:endParaRPr>
          </a:p>
          <a:p>
            <a:pPr marL="12700" marR="5080">
              <a:lnSpc>
                <a:spcPts val="1510"/>
              </a:lnSpc>
              <a:spcBef>
                <a:spcPts val="295"/>
              </a:spcBef>
            </a:pPr>
            <a:endParaRPr lang="fr-FR" sz="2400" b="1" spc="-25" dirty="0">
              <a:solidFill>
                <a:srgbClr val="FF7900"/>
              </a:solidFill>
              <a:latin typeface="Arial"/>
              <a:cs typeface="Arial"/>
            </a:endParaRPr>
          </a:p>
          <a:p>
            <a:pPr marL="12700" marR="5080">
              <a:lnSpc>
                <a:spcPts val="1510"/>
              </a:lnSpc>
              <a:spcBef>
                <a:spcPts val="295"/>
              </a:spcBef>
            </a:pPr>
            <a:r>
              <a:rPr sz="2400" b="1" spc="-35" dirty="0">
                <a:solidFill>
                  <a:srgbClr val="FF7900"/>
                </a:solidFill>
                <a:latin typeface="Arial"/>
                <a:cs typeface="Arial"/>
              </a:rPr>
              <a:t>proposition </a:t>
            </a:r>
            <a:r>
              <a:rPr sz="2400" b="1" spc="-25" dirty="0">
                <a:solidFill>
                  <a:srgbClr val="FF7900"/>
                </a:solidFill>
                <a:latin typeface="Arial"/>
                <a:cs typeface="Arial"/>
              </a:rPr>
              <a:t>de </a:t>
            </a:r>
            <a:r>
              <a:rPr sz="2400" b="1" spc="-30" dirty="0">
                <a:solidFill>
                  <a:srgbClr val="FF7900"/>
                </a:solidFill>
                <a:latin typeface="Arial"/>
                <a:cs typeface="Arial"/>
              </a:rPr>
              <a:t>valeur</a:t>
            </a:r>
            <a:r>
              <a:rPr sz="2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2400" b="1" spc="-80" dirty="0">
                <a:solidFill>
                  <a:srgbClr val="FF7900"/>
                </a:solidFill>
                <a:latin typeface="Arial"/>
                <a:cs typeface="Arial"/>
              </a:rPr>
              <a:t>:</a:t>
            </a:r>
            <a:r>
              <a:rPr sz="2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7900"/>
                </a:solidFill>
                <a:latin typeface="Arial"/>
                <a:cs typeface="Arial"/>
              </a:rPr>
              <a:t>Comment</a:t>
            </a:r>
            <a:r>
              <a:rPr sz="2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2400" b="1" spc="-20" dirty="0" err="1">
                <a:solidFill>
                  <a:srgbClr val="FF7900"/>
                </a:solidFill>
                <a:latin typeface="Arial"/>
                <a:cs typeface="Arial"/>
              </a:rPr>
              <a:t>répondez-</a:t>
            </a:r>
            <a:r>
              <a:rPr sz="2400" b="1" spc="-50" dirty="0" err="1">
                <a:solidFill>
                  <a:srgbClr val="FF7900"/>
                </a:solidFill>
                <a:latin typeface="Arial"/>
                <a:cs typeface="Arial"/>
              </a:rPr>
              <a:t>vous</a:t>
            </a:r>
            <a:r>
              <a:rPr sz="2400" b="1" spc="-20" dirty="0">
                <a:solidFill>
                  <a:srgbClr val="FF7900"/>
                </a:solidFill>
                <a:latin typeface="Arial"/>
                <a:cs typeface="Arial"/>
              </a:rPr>
              <a:t> aux</a:t>
            </a:r>
            <a:endParaRPr lang="fr-FR" sz="2400" b="1" spc="-20" dirty="0">
              <a:solidFill>
                <a:srgbClr val="FF7900"/>
              </a:solidFill>
              <a:latin typeface="Arial"/>
              <a:cs typeface="Arial"/>
            </a:endParaRPr>
          </a:p>
          <a:p>
            <a:pPr marL="12700" marR="5080">
              <a:lnSpc>
                <a:spcPts val="1510"/>
              </a:lnSpc>
              <a:spcBef>
                <a:spcPts val="295"/>
              </a:spcBef>
            </a:pPr>
            <a:endParaRPr lang="fr-FR" sz="2400" b="1" spc="-20" dirty="0">
              <a:solidFill>
                <a:srgbClr val="FF7900"/>
              </a:solidFill>
              <a:latin typeface="Arial"/>
              <a:cs typeface="Arial"/>
            </a:endParaRPr>
          </a:p>
          <a:p>
            <a:pPr marL="12700" marR="5080">
              <a:lnSpc>
                <a:spcPts val="1510"/>
              </a:lnSpc>
              <a:spcBef>
                <a:spcPts val="295"/>
              </a:spcBef>
            </a:pPr>
            <a:r>
              <a:rPr sz="2400" b="1" spc="-30" dirty="0" err="1">
                <a:solidFill>
                  <a:srgbClr val="FF7900"/>
                </a:solidFill>
                <a:latin typeface="Arial"/>
                <a:cs typeface="Arial"/>
              </a:rPr>
              <a:t>problèmes</a:t>
            </a:r>
            <a:r>
              <a:rPr sz="2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2400" b="1" spc="-30" dirty="0">
                <a:solidFill>
                  <a:srgbClr val="FF7900"/>
                </a:solidFill>
                <a:latin typeface="Arial"/>
                <a:cs typeface="Arial"/>
              </a:rPr>
              <a:t>exposés</a:t>
            </a:r>
            <a:r>
              <a:rPr sz="2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FF7900"/>
                </a:solidFill>
                <a:latin typeface="Arial"/>
                <a:cs typeface="Arial"/>
              </a:rPr>
              <a:t>précédemment</a:t>
            </a:r>
            <a:r>
              <a:rPr sz="2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2400" b="1" spc="-50" dirty="0">
                <a:solidFill>
                  <a:srgbClr val="FF7900"/>
                </a:solidFill>
                <a:latin typeface="Arial"/>
                <a:cs typeface="Arial"/>
              </a:rPr>
              <a:t>?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83463" y="2647950"/>
            <a:ext cx="8708137" cy="13131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Arial"/>
                <a:cs typeface="Arial"/>
              </a:rPr>
              <a:t>Exemple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 dirty="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sz="1400" b="1" dirty="0">
                <a:latin typeface="Arial"/>
                <a:cs typeface="Arial"/>
              </a:rPr>
              <a:t>1</a:t>
            </a:r>
            <a:r>
              <a:rPr sz="1350" b="1" baseline="24691" dirty="0">
                <a:latin typeface="Arial"/>
                <a:cs typeface="Arial"/>
              </a:rPr>
              <a:t>ère</a:t>
            </a:r>
            <a:r>
              <a:rPr sz="1350" b="1" spc="165" baseline="24691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solution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digitalisation</a:t>
            </a:r>
            <a:r>
              <a:rPr sz="1400" b="1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services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sourcing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compétences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 err="1">
                <a:latin typeface="Arial"/>
                <a:cs typeface="Arial"/>
              </a:rPr>
              <a:t>digitales</a:t>
            </a:r>
            <a:r>
              <a:rPr sz="1400" b="1" spc="-20" dirty="0">
                <a:latin typeface="Arial"/>
                <a:cs typeface="Arial"/>
              </a:rPr>
              <a:t> </a:t>
            </a:r>
            <a:r>
              <a:rPr lang="fr-FR" sz="1400" b="1" spc="-20" dirty="0">
                <a:latin typeface="Arial"/>
                <a:cs typeface="Arial"/>
              </a:rPr>
              <a:t>au Burkina Faso </a:t>
            </a:r>
            <a:r>
              <a:rPr sz="1400" b="1" spc="-50" dirty="0">
                <a:latin typeface="Arial"/>
                <a:cs typeface="Arial"/>
              </a:rPr>
              <a:t>!</a:t>
            </a:r>
            <a:endParaRPr sz="1400" dirty="0">
              <a:latin typeface="Arial"/>
              <a:cs typeface="Arial"/>
            </a:endParaRPr>
          </a:p>
          <a:p>
            <a:pPr marL="50800" marR="125095">
              <a:lnSpc>
                <a:spcPts val="1510"/>
              </a:lnSpc>
              <a:spcBef>
                <a:spcPts val="625"/>
              </a:spcBef>
            </a:pPr>
            <a:r>
              <a:rPr sz="1400" b="1" spc="-10" dirty="0">
                <a:latin typeface="Arial"/>
                <a:cs typeface="Arial"/>
              </a:rPr>
              <a:t>Notre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entreprise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propose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première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155" dirty="0">
                <a:latin typeface="Arial"/>
                <a:cs typeface="Arial"/>
              </a:rPr>
              <a:t>«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market-</a:t>
            </a:r>
            <a:r>
              <a:rPr sz="1400" b="1" spc="-10" dirty="0">
                <a:latin typeface="Arial"/>
                <a:cs typeface="Arial"/>
              </a:rPr>
              <a:t>place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55" dirty="0">
                <a:latin typeface="Arial"/>
                <a:cs typeface="Arial"/>
              </a:rPr>
              <a:t>»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talents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métiers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du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digital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à </a:t>
            </a:r>
            <a:r>
              <a:rPr sz="1400" b="1" spc="-30" dirty="0">
                <a:latin typeface="Arial"/>
                <a:cs typeface="Arial"/>
              </a:rPr>
              <a:t>destination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entreprises. </a:t>
            </a:r>
            <a:r>
              <a:rPr sz="1400" b="1" spc="-10" dirty="0">
                <a:latin typeface="Arial"/>
                <a:cs typeface="Arial"/>
              </a:rPr>
              <a:t>Notre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plateforme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répertorie les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auto-</a:t>
            </a:r>
            <a:r>
              <a:rPr sz="1400" b="1" spc="-30" dirty="0">
                <a:latin typeface="Arial"/>
                <a:cs typeface="Arial"/>
              </a:rPr>
              <a:t>entrepreneurs </a:t>
            </a:r>
            <a:r>
              <a:rPr sz="1400" b="1" dirty="0">
                <a:latin typeface="Arial"/>
                <a:cs typeface="Arial"/>
              </a:rPr>
              <a:t>en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présentant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leurs </a:t>
            </a:r>
            <a:r>
              <a:rPr sz="1400" b="1" spc="-30" dirty="0">
                <a:latin typeface="Arial"/>
                <a:cs typeface="Arial"/>
              </a:rPr>
              <a:t>offres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savoir-</a:t>
            </a:r>
            <a:r>
              <a:rPr sz="1400" b="1" spc="-20" dirty="0">
                <a:latin typeface="Arial"/>
                <a:cs typeface="Arial"/>
              </a:rPr>
              <a:t>faire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mets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en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relation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avec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clients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potentiels.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>
              <a:lnSpc>
                <a:spcPct val="100000"/>
              </a:lnSpc>
              <a:spcBef>
                <a:spcPts val="105"/>
              </a:spcBef>
            </a:pPr>
            <a:r>
              <a:rPr spc="-40" dirty="0"/>
              <a:t>Solution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50" dirty="0"/>
              <a:t>6</a:t>
            </a:fld>
            <a:endParaRPr spc="-50" dirty="0"/>
          </a:p>
        </p:txBody>
      </p:sp>
      <p:sp>
        <p:nvSpPr>
          <p:cNvPr id="2" name="object 2"/>
          <p:cNvSpPr txBox="1"/>
          <p:nvPr/>
        </p:nvSpPr>
        <p:spPr>
          <a:xfrm>
            <a:off x="300634" y="1145286"/>
            <a:ext cx="7914005" cy="353822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247015">
              <a:lnSpc>
                <a:spcPts val="1510"/>
              </a:lnSpc>
              <a:spcBef>
                <a:spcPts val="295"/>
              </a:spcBef>
            </a:pP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Présenter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ici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produit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manière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détaillée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80" dirty="0">
                <a:solidFill>
                  <a:srgbClr val="FF7900"/>
                </a:solidFill>
                <a:latin typeface="Arial"/>
                <a:cs typeface="Arial"/>
              </a:rPr>
              <a:t>: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ses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principales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fonctionnalités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et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facteurs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de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différenciation.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ts val="1595"/>
              </a:lnSpc>
              <a:spcBef>
                <a:spcPts val="409"/>
              </a:spcBef>
            </a:pP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Ajouter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des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photos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130" dirty="0">
                <a:solidFill>
                  <a:srgbClr val="FF7900"/>
                </a:solidFill>
                <a:latin typeface="Arial"/>
                <a:cs typeface="Arial"/>
              </a:rPr>
              <a:t>/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imprimés</a:t>
            </a:r>
            <a:r>
              <a:rPr sz="1400" b="1" spc="-6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écrans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la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solution.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Si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besoin,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expliquer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le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parcours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simplifié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ts val="1595"/>
              </a:lnSpc>
            </a:pP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l’utilisateur.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25"/>
              </a:spcBef>
            </a:pPr>
            <a:endParaRPr sz="1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400" b="1" spc="-25" dirty="0">
                <a:latin typeface="Arial"/>
                <a:cs typeface="Arial"/>
              </a:rPr>
              <a:t>Exemple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 dirty="0">
              <a:latin typeface="Arial"/>
              <a:cs typeface="Arial"/>
            </a:endParaRPr>
          </a:p>
          <a:p>
            <a:pPr marL="193675" marR="68580" indent="-181610">
              <a:lnSpc>
                <a:spcPct val="90000"/>
              </a:lnSpc>
              <a:spcBef>
                <a:spcPts val="600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dirty="0">
                <a:latin typeface="Arial"/>
                <a:cs typeface="Arial"/>
              </a:rPr>
              <a:t>Une</a:t>
            </a:r>
            <a:r>
              <a:rPr sz="1400" b="1" spc="-8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fois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besoin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prestation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identifié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chez</a:t>
            </a:r>
            <a:r>
              <a:rPr sz="1400" b="1" spc="-7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l’entreprise,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elle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se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rend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sur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notre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plateforme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choisi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parmi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différentes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prestations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celles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qui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l’intéressent.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plateforme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lui </a:t>
            </a:r>
            <a:r>
              <a:rPr sz="1400" b="1" spc="-10" dirty="0">
                <a:latin typeface="Arial"/>
                <a:cs typeface="Arial"/>
              </a:rPr>
              <a:t>pousse </a:t>
            </a:r>
            <a:r>
              <a:rPr sz="1400" b="1" spc="-25" dirty="0">
                <a:latin typeface="Arial"/>
                <a:cs typeface="Arial"/>
              </a:rPr>
              <a:t>automatiquement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offres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auto-</a:t>
            </a:r>
            <a:r>
              <a:rPr sz="1400" b="1" spc="-30" dirty="0">
                <a:latin typeface="Arial"/>
                <a:cs typeface="Arial"/>
              </a:rPr>
              <a:t>entrepreneurs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en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affichant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leurs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prix,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notes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données </a:t>
            </a:r>
            <a:r>
              <a:rPr sz="1400" b="1" dirty="0">
                <a:latin typeface="Arial"/>
                <a:cs typeface="Arial"/>
              </a:rPr>
              <a:t>par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clients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passés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exemples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(portefeuilles)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prestations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réalisées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par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ceux-</a:t>
            </a:r>
            <a:r>
              <a:rPr sz="1400" b="1" spc="-25" dirty="0">
                <a:latin typeface="Arial"/>
                <a:cs typeface="Arial"/>
              </a:rPr>
              <a:t>ci.</a:t>
            </a:r>
            <a:endParaRPr sz="1400" dirty="0">
              <a:latin typeface="Arial"/>
              <a:cs typeface="Arial"/>
            </a:endParaRPr>
          </a:p>
          <a:p>
            <a:pPr marL="193675" marR="70485" indent="-181610">
              <a:lnSpc>
                <a:spcPts val="1510"/>
              </a:lnSpc>
              <a:spcBef>
                <a:spcPts val="625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plateforme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ne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communique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pas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noms/prénoms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ou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coordonnées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prestataires,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tous les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contacts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se</a:t>
            </a:r>
            <a:r>
              <a:rPr sz="1400" b="1" spc="-7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font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via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notre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plateforme,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façon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-7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ne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pas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être</a:t>
            </a:r>
            <a:r>
              <a:rPr sz="1400" b="1" spc="-7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désintermédié.</a:t>
            </a:r>
            <a:endParaRPr sz="1400" dirty="0">
              <a:latin typeface="Arial"/>
              <a:cs typeface="Arial"/>
            </a:endParaRPr>
          </a:p>
          <a:p>
            <a:pPr marL="193675" marR="24130" indent="-181610">
              <a:lnSpc>
                <a:spcPts val="1510"/>
              </a:lnSpc>
              <a:spcBef>
                <a:spcPts val="605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dirty="0">
                <a:latin typeface="Arial"/>
                <a:cs typeface="Arial"/>
              </a:rPr>
              <a:t>Côté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auto-</a:t>
            </a:r>
            <a:r>
              <a:rPr sz="1400" b="1" spc="-30" dirty="0">
                <a:latin typeface="Arial"/>
                <a:cs typeface="Arial"/>
              </a:rPr>
              <a:t>entrepreneurs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130" dirty="0">
                <a:latin typeface="Arial"/>
                <a:cs typeface="Arial"/>
              </a:rPr>
              <a:t>/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prestataires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notre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plateforme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donne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accès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premiers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outils </a:t>
            </a:r>
            <a:r>
              <a:rPr sz="1400" b="1" spc="-20" dirty="0">
                <a:latin typeface="Arial"/>
                <a:cs typeface="Arial"/>
              </a:rPr>
              <a:t>comptables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pour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accompagner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processus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vente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(génération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devis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facture </a:t>
            </a:r>
            <a:r>
              <a:rPr sz="1400" b="1" spc="-35" dirty="0">
                <a:latin typeface="Arial"/>
                <a:cs typeface="Arial"/>
              </a:rPr>
              <a:t>via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plateforme).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0634" y="218897"/>
            <a:ext cx="199580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pc="-25" dirty="0"/>
              <a:t>Produit</a:t>
            </a:r>
            <a:r>
              <a:rPr spc="-60" dirty="0"/>
              <a:t> </a:t>
            </a:r>
            <a:r>
              <a:rPr spc="190" dirty="0"/>
              <a:t>/</a:t>
            </a:r>
            <a:r>
              <a:rPr spc="-95" dirty="0"/>
              <a:t> </a:t>
            </a:r>
            <a:r>
              <a:rPr spc="-10" dirty="0"/>
              <a:t>Service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25" dirty="0"/>
              <a:t>7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262534" y="1145286"/>
            <a:ext cx="7865109" cy="353822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50800" marR="66675">
              <a:lnSpc>
                <a:spcPts val="1510"/>
              </a:lnSpc>
              <a:spcBef>
                <a:spcPts val="295"/>
              </a:spcBef>
            </a:pP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Présenter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ici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et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r>
              <a:rPr sz="1400" b="1" spc="-6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façon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chiffrée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(citer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vos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sources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ou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expliquer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calcul)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la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composition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et taille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marché.</a:t>
            </a:r>
            <a:endParaRPr sz="1400" dirty="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409"/>
              </a:spcBef>
            </a:pP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Présenter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vos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cibles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prioritaires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80" dirty="0">
                <a:solidFill>
                  <a:srgbClr val="FF7900"/>
                </a:solidFill>
                <a:latin typeface="Arial"/>
                <a:cs typeface="Arial"/>
              </a:rPr>
              <a:t>: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à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qui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allez-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vous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vendre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en</a:t>
            </a:r>
            <a:r>
              <a:rPr sz="1400" b="1" spc="-6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premier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85" dirty="0">
                <a:solidFill>
                  <a:srgbClr val="FF7900"/>
                </a:solidFill>
                <a:latin typeface="Arial"/>
                <a:cs typeface="Arial"/>
              </a:rPr>
              <a:t>?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Pourquoi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?</a:t>
            </a:r>
            <a:endParaRPr sz="1400" dirty="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35"/>
              </a:spcBef>
            </a:pPr>
            <a:endParaRPr sz="1400" dirty="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"/>
              </a:spcBef>
            </a:pPr>
            <a:r>
              <a:rPr sz="1400" b="1" spc="-25" dirty="0">
                <a:latin typeface="Arial"/>
                <a:cs typeface="Arial"/>
              </a:rPr>
              <a:t>Exemple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 dirty="0">
              <a:latin typeface="Arial"/>
              <a:cs typeface="Arial"/>
            </a:endParaRPr>
          </a:p>
          <a:p>
            <a:pPr marL="231775" indent="-180975">
              <a:lnSpc>
                <a:spcPct val="100000"/>
              </a:lnSpc>
              <a:spcBef>
                <a:spcPts val="430"/>
              </a:spcBef>
              <a:buClr>
                <a:srgbClr val="FF7900"/>
              </a:buClr>
              <a:buFont typeface="Wingdings"/>
              <a:buChar char=""/>
              <a:tabLst>
                <a:tab pos="231775" algn="l"/>
              </a:tabLst>
            </a:pPr>
            <a:r>
              <a:rPr sz="1400" b="1" dirty="0">
                <a:latin typeface="Arial"/>
                <a:cs typeface="Arial"/>
              </a:rPr>
              <a:t>Marché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70" dirty="0">
                <a:latin typeface="Arial"/>
                <a:cs typeface="Arial"/>
              </a:rPr>
              <a:t>Tout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professionnel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qui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cherche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un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prestataire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métiers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du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digital.</a:t>
            </a:r>
            <a:endParaRPr sz="1400" dirty="0">
              <a:latin typeface="Arial"/>
              <a:cs typeface="Arial"/>
            </a:endParaRPr>
          </a:p>
          <a:p>
            <a:pPr marL="231775" marR="43180" indent="-181610">
              <a:lnSpc>
                <a:spcPct val="89200"/>
              </a:lnSpc>
              <a:spcBef>
                <a:spcPts val="615"/>
              </a:spcBef>
              <a:buClr>
                <a:srgbClr val="FF7900"/>
              </a:buClr>
              <a:buFont typeface="Wingdings"/>
              <a:buChar char=""/>
              <a:tabLst>
                <a:tab pos="231775" algn="l"/>
              </a:tabLst>
            </a:pPr>
            <a:r>
              <a:rPr sz="1400" b="1" dirty="0">
                <a:latin typeface="Arial"/>
                <a:cs typeface="Arial"/>
              </a:rPr>
              <a:t>1</a:t>
            </a:r>
            <a:r>
              <a:rPr sz="1350" b="1" baseline="24691" dirty="0">
                <a:latin typeface="Arial"/>
                <a:cs typeface="Arial"/>
              </a:rPr>
              <a:t>ère</a:t>
            </a:r>
            <a:r>
              <a:rPr sz="1350" b="1" spc="157" baseline="24691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cible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Petites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moyennes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entreprises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ne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disposant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pas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fonctions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achats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n’ayant </a:t>
            </a:r>
            <a:r>
              <a:rPr sz="1400" b="1" dirty="0">
                <a:latin typeface="Arial"/>
                <a:cs typeface="Arial"/>
              </a:rPr>
              <a:t>pas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moyens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passer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par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cabinets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communication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digitale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ou</a:t>
            </a:r>
            <a:r>
              <a:rPr sz="1400" b="1" spc="-7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entreprises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de sous-</a:t>
            </a:r>
            <a:r>
              <a:rPr sz="1400" b="1" spc="-20" dirty="0">
                <a:latin typeface="Arial"/>
                <a:cs typeface="Arial"/>
              </a:rPr>
              <a:t>traitance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en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digitalisation.</a:t>
            </a:r>
            <a:r>
              <a:rPr sz="1400" b="1" spc="1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Cette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cible</a:t>
            </a:r>
            <a:r>
              <a:rPr sz="1400" b="1" spc="-1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représente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85%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du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tissu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30" dirty="0" err="1">
                <a:latin typeface="Arial"/>
                <a:cs typeface="Arial"/>
              </a:rPr>
              <a:t>économique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d</a:t>
            </a:r>
            <a:r>
              <a:rPr lang="fr-FR" sz="1400" b="1" spc="-25" dirty="0">
                <a:latin typeface="Arial"/>
                <a:cs typeface="Arial"/>
              </a:rPr>
              <a:t>u Burkina Faso </a:t>
            </a:r>
            <a:r>
              <a:rPr sz="1200" spc="-85" dirty="0">
                <a:latin typeface="Trebuchet MS"/>
                <a:cs typeface="Trebuchet MS"/>
              </a:rPr>
              <a:t>(étude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65" dirty="0">
                <a:latin typeface="Trebuchet MS"/>
                <a:cs typeface="Trebuchet MS"/>
              </a:rPr>
              <a:t>Instat</a:t>
            </a:r>
            <a:r>
              <a:rPr sz="1200" spc="-30" dirty="0">
                <a:latin typeface="Trebuchet MS"/>
                <a:cs typeface="Trebuchet MS"/>
              </a:rPr>
              <a:t> </a:t>
            </a:r>
            <a:r>
              <a:rPr sz="1200" spc="-50" dirty="0">
                <a:latin typeface="Trebuchet MS"/>
                <a:cs typeface="Trebuchet MS"/>
              </a:rPr>
              <a:t>déc.</a:t>
            </a:r>
            <a:r>
              <a:rPr sz="1200" spc="-15" dirty="0">
                <a:latin typeface="Trebuchet MS"/>
                <a:cs typeface="Trebuchet MS"/>
              </a:rPr>
              <a:t> </a:t>
            </a:r>
            <a:r>
              <a:rPr sz="1200" spc="-25" dirty="0">
                <a:latin typeface="Trebuchet MS"/>
                <a:cs typeface="Trebuchet MS"/>
              </a:rPr>
              <a:t>2017)</a:t>
            </a:r>
            <a:r>
              <a:rPr sz="1200" spc="-65" dirty="0">
                <a:latin typeface="Trebuchet MS"/>
                <a:cs typeface="Trebuchet MS"/>
              </a:rPr>
              <a:t> </a:t>
            </a:r>
            <a:r>
              <a:rPr sz="1450" b="1" i="1" spc="-50" dirty="0">
                <a:latin typeface="Arial"/>
                <a:cs typeface="Arial"/>
              </a:rPr>
              <a:t>.</a:t>
            </a:r>
            <a:endParaRPr sz="1450" dirty="0">
              <a:latin typeface="Arial"/>
              <a:cs typeface="Arial"/>
            </a:endParaRPr>
          </a:p>
          <a:p>
            <a:pPr marL="231775" marR="153035" indent="-181610">
              <a:lnSpc>
                <a:spcPts val="1510"/>
              </a:lnSpc>
              <a:spcBef>
                <a:spcPts val="610"/>
              </a:spcBef>
              <a:buClr>
                <a:srgbClr val="FF7900"/>
              </a:buClr>
              <a:buFont typeface="Wingdings"/>
              <a:buChar char=""/>
              <a:tabLst>
                <a:tab pos="231775" algn="l"/>
              </a:tabLst>
            </a:pPr>
            <a:r>
              <a:rPr sz="1400" b="1" spc="-20" dirty="0">
                <a:latin typeface="Arial"/>
                <a:cs typeface="Arial"/>
              </a:rPr>
              <a:t>Stratégie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d’acquisition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vente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en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salons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dédiés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aux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PMEs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lang="fr-FR" sz="1400" b="1" spc="-25" dirty="0">
                <a:latin typeface="Arial"/>
                <a:cs typeface="Arial"/>
              </a:rPr>
              <a:t>burkinabè</a:t>
            </a:r>
            <a:r>
              <a:rPr sz="1400" b="1" spc="-25" dirty="0">
                <a:latin typeface="Arial"/>
                <a:cs typeface="Arial"/>
              </a:rPr>
              <a:t>,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partenariats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avec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les </a:t>
            </a:r>
            <a:r>
              <a:rPr sz="1400" b="1" spc="-35" dirty="0">
                <a:latin typeface="Arial"/>
                <a:cs typeface="Arial"/>
              </a:rPr>
              <a:t>associations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chambres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commerces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ayant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accès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au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réseau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PMEs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lang="fr-FR" sz="1400" b="1" spc="-10" dirty="0">
                <a:latin typeface="Arial"/>
                <a:cs typeface="Arial"/>
              </a:rPr>
              <a:t>burkinabè</a:t>
            </a:r>
            <a:r>
              <a:rPr sz="1400" b="1" spc="-10" dirty="0">
                <a:latin typeface="Arial"/>
                <a:cs typeface="Arial"/>
              </a:rPr>
              <a:t>.</a:t>
            </a:r>
            <a:endParaRPr sz="1400" dirty="0">
              <a:latin typeface="Arial"/>
              <a:cs typeface="Arial"/>
            </a:endParaRPr>
          </a:p>
          <a:p>
            <a:pPr marL="231775" marR="632460" indent="-181610">
              <a:lnSpc>
                <a:spcPts val="1510"/>
              </a:lnSpc>
              <a:spcBef>
                <a:spcPts val="610"/>
              </a:spcBef>
              <a:buClr>
                <a:srgbClr val="FF7900"/>
              </a:buClr>
              <a:buFont typeface="Wingdings"/>
              <a:buChar char=""/>
              <a:tabLst>
                <a:tab pos="231775" algn="l"/>
              </a:tabLst>
            </a:pPr>
            <a:r>
              <a:rPr sz="1400" b="1" dirty="0">
                <a:latin typeface="Arial"/>
                <a:cs typeface="Arial"/>
              </a:rPr>
              <a:t>Côté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freelances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auto-</a:t>
            </a:r>
            <a:r>
              <a:rPr sz="1400" b="1" spc="-30" dirty="0">
                <a:latin typeface="Arial"/>
                <a:cs typeface="Arial"/>
              </a:rPr>
              <a:t>entrepreneurs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contact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dès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la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sortie</a:t>
            </a:r>
            <a:r>
              <a:rPr sz="1400" b="1" spc="-40" dirty="0">
                <a:latin typeface="Arial"/>
                <a:cs typeface="Arial"/>
              </a:rPr>
              <a:t> d’universités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(métiers </a:t>
            </a:r>
            <a:r>
              <a:rPr sz="1400" b="1" spc="-30" dirty="0">
                <a:latin typeface="Arial"/>
                <a:cs typeface="Arial"/>
              </a:rPr>
              <a:t>spécialisées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métiers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du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digital)</a:t>
            </a:r>
            <a:r>
              <a:rPr sz="1400" b="1" spc="-2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et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partenariats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avec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associations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d’aide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à </a:t>
            </a:r>
            <a:r>
              <a:rPr sz="1400" b="1" spc="-10" dirty="0">
                <a:latin typeface="Arial"/>
                <a:cs typeface="Arial"/>
              </a:rPr>
              <a:t>l’entrepreneuriat.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>
              <a:lnSpc>
                <a:spcPct val="100000"/>
              </a:lnSpc>
              <a:spcBef>
                <a:spcPts val="105"/>
              </a:spcBef>
            </a:pPr>
            <a:r>
              <a:rPr dirty="0"/>
              <a:t>Marché</a:t>
            </a:r>
            <a:r>
              <a:rPr spc="-25" dirty="0"/>
              <a:t> </a:t>
            </a:r>
            <a:r>
              <a:rPr spc="190" dirty="0"/>
              <a:t>/</a:t>
            </a:r>
            <a:r>
              <a:rPr spc="-35" dirty="0"/>
              <a:t> </a:t>
            </a:r>
            <a:r>
              <a:rPr spc="-10" dirty="0"/>
              <a:t>Cible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25" dirty="0"/>
              <a:t>8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300634" y="1145286"/>
            <a:ext cx="7954009" cy="250190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299085">
              <a:lnSpc>
                <a:spcPts val="1510"/>
              </a:lnSpc>
              <a:spcBef>
                <a:spcPts val="295"/>
              </a:spcBef>
            </a:pP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Comment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entreprise</a:t>
            </a:r>
            <a:r>
              <a:rPr sz="1400" b="1" spc="-1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se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rémunère-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t-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elle </a:t>
            </a:r>
            <a:r>
              <a:rPr sz="1400" b="1" spc="-85" dirty="0">
                <a:solidFill>
                  <a:srgbClr val="FF7900"/>
                </a:solidFill>
                <a:latin typeface="Arial"/>
                <a:cs typeface="Arial"/>
              </a:rPr>
              <a:t>?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Commission,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abonnement,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prix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fixes,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médias,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freemium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…?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09"/>
              </a:spcBef>
            </a:pP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Expliquer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manière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claire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et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concise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vos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différentes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offres.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25"/>
              </a:spcBef>
            </a:pP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400" b="1" spc="-25" dirty="0">
                <a:latin typeface="Arial"/>
                <a:cs typeface="Arial"/>
              </a:rPr>
              <a:t>Exemple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50" dirty="0"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  <a:p>
            <a:pPr marL="193675" marR="5080" indent="-181610">
              <a:lnSpc>
                <a:spcPts val="1510"/>
              </a:lnSpc>
              <a:spcBef>
                <a:spcPts val="620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45" dirty="0">
                <a:latin typeface="Arial"/>
                <a:cs typeface="Arial"/>
              </a:rPr>
              <a:t>Aujourd’hui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Notre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business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model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est</a:t>
            </a:r>
            <a:r>
              <a:rPr sz="1400" b="1" spc="-7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celui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d’une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marketplace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à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savoir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que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45" dirty="0">
                <a:latin typeface="Arial"/>
                <a:cs typeface="Arial"/>
              </a:rPr>
              <a:t>nous </a:t>
            </a:r>
            <a:r>
              <a:rPr sz="1400" b="1" spc="-35" dirty="0">
                <a:latin typeface="Arial"/>
                <a:cs typeface="Arial"/>
              </a:rPr>
              <a:t>prenons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une </a:t>
            </a:r>
            <a:r>
              <a:rPr sz="1400" b="1" spc="-35" dirty="0">
                <a:latin typeface="Arial"/>
                <a:cs typeface="Arial"/>
              </a:rPr>
              <a:t>commission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de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60" dirty="0">
                <a:latin typeface="Arial"/>
                <a:cs typeface="Arial"/>
              </a:rPr>
              <a:t>5%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5" dirty="0">
                <a:latin typeface="Arial"/>
                <a:cs typeface="Arial"/>
              </a:rPr>
              <a:t>sur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salaire</a:t>
            </a:r>
            <a:r>
              <a:rPr sz="1400" b="1" spc="-3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du</a:t>
            </a:r>
            <a:r>
              <a:rPr sz="1400" b="1" spc="-4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prestataire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pour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chaque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contractualisation</a:t>
            </a:r>
            <a:r>
              <a:rPr sz="1400" b="1" spc="-20" dirty="0">
                <a:latin typeface="Arial"/>
                <a:cs typeface="Arial"/>
              </a:rPr>
              <a:t> effectuée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via </a:t>
            </a:r>
            <a:r>
              <a:rPr sz="1400" b="1" spc="-10" dirty="0">
                <a:latin typeface="Arial"/>
                <a:cs typeface="Arial"/>
              </a:rPr>
              <a:t>notre</a:t>
            </a:r>
            <a:r>
              <a:rPr sz="1400" b="1" spc="-90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plateforme.</a:t>
            </a:r>
            <a:endParaRPr sz="1400">
              <a:latin typeface="Arial"/>
              <a:cs typeface="Arial"/>
            </a:endParaRPr>
          </a:p>
          <a:p>
            <a:pPr marL="193675" marR="70485" indent="-181610">
              <a:lnSpc>
                <a:spcPts val="1510"/>
              </a:lnSpc>
              <a:spcBef>
                <a:spcPts val="610"/>
              </a:spcBef>
              <a:buClr>
                <a:srgbClr val="FF7900"/>
              </a:buClr>
              <a:buFont typeface="Wingdings"/>
              <a:buChar char=""/>
              <a:tabLst>
                <a:tab pos="193675" algn="l"/>
              </a:tabLst>
            </a:pPr>
            <a:r>
              <a:rPr sz="1400" b="1" spc="-20" dirty="0">
                <a:latin typeface="Arial"/>
                <a:cs typeface="Arial"/>
              </a:rPr>
              <a:t>Dans</a:t>
            </a:r>
            <a:r>
              <a:rPr sz="1400" b="1" spc="-7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3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ans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45" dirty="0">
                <a:latin typeface="Arial"/>
                <a:cs typeface="Arial"/>
              </a:rPr>
              <a:t>(une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fois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le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trafique</a:t>
            </a:r>
            <a:r>
              <a:rPr sz="1400" b="1" spc="-3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généré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40" dirty="0">
                <a:latin typeface="Arial"/>
                <a:cs typeface="Arial"/>
              </a:rPr>
              <a:t>suffisant)</a:t>
            </a:r>
            <a:r>
              <a:rPr sz="1400" b="1" spc="-60" dirty="0">
                <a:latin typeface="Arial"/>
                <a:cs typeface="Arial"/>
              </a:rPr>
              <a:t>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Les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prestataires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paieront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30" dirty="0">
                <a:latin typeface="Arial"/>
                <a:cs typeface="Arial"/>
              </a:rPr>
              <a:t>mensuellement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ou </a:t>
            </a:r>
            <a:r>
              <a:rPr sz="1400" b="1" spc="-30" dirty="0">
                <a:latin typeface="Arial"/>
                <a:cs typeface="Arial"/>
              </a:rPr>
              <a:t>annuellement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25" dirty="0">
                <a:latin typeface="Arial"/>
                <a:cs typeface="Arial"/>
              </a:rPr>
              <a:t>pour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dirty="0">
                <a:latin typeface="Arial"/>
                <a:cs typeface="Arial"/>
              </a:rPr>
              <a:t>être</a:t>
            </a:r>
            <a:r>
              <a:rPr sz="1400" b="1" spc="-65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répertorié</a:t>
            </a:r>
            <a:r>
              <a:rPr sz="1400" b="1" spc="-35" dirty="0">
                <a:latin typeface="Arial"/>
                <a:cs typeface="Arial"/>
              </a:rPr>
              <a:t> sur</a:t>
            </a:r>
            <a:r>
              <a:rPr sz="1400" b="1" spc="-50" dirty="0">
                <a:latin typeface="Arial"/>
                <a:cs typeface="Arial"/>
              </a:rPr>
              <a:t> </a:t>
            </a:r>
            <a:r>
              <a:rPr sz="1400" b="1" spc="-20" dirty="0">
                <a:latin typeface="Arial"/>
                <a:cs typeface="Arial"/>
              </a:rPr>
              <a:t>notre</a:t>
            </a:r>
            <a:r>
              <a:rPr sz="1400" b="1" spc="-55" dirty="0">
                <a:latin typeface="Arial"/>
                <a:cs typeface="Arial"/>
              </a:rPr>
              <a:t> </a:t>
            </a:r>
            <a:r>
              <a:rPr sz="1400" b="1" spc="-10" dirty="0">
                <a:latin typeface="Arial"/>
                <a:cs typeface="Arial"/>
              </a:rPr>
              <a:t>plateforme.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>
              <a:lnSpc>
                <a:spcPct val="100000"/>
              </a:lnSpc>
              <a:spcBef>
                <a:spcPts val="105"/>
              </a:spcBef>
            </a:pPr>
            <a:r>
              <a:rPr spc="-50" dirty="0"/>
              <a:t>Business</a:t>
            </a:r>
            <a:r>
              <a:rPr spc="-85" dirty="0"/>
              <a:t> </a:t>
            </a:r>
            <a:r>
              <a:rPr spc="-20" dirty="0"/>
              <a:t>model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900"/>
              </a:lnSpc>
            </a:pPr>
            <a:fld id="{81D60167-4931-47E6-BA6A-407CBD079E47}" type="slidenum">
              <a:rPr spc="-25" dirty="0"/>
              <a:t>9</a:t>
            </a:fld>
            <a:endParaRPr spc="-25" dirty="0"/>
          </a:p>
        </p:txBody>
      </p:sp>
      <p:sp>
        <p:nvSpPr>
          <p:cNvPr id="2" name="object 2"/>
          <p:cNvSpPr txBox="1"/>
          <p:nvPr/>
        </p:nvSpPr>
        <p:spPr>
          <a:xfrm>
            <a:off x="300634" y="1091031"/>
            <a:ext cx="7447915" cy="5619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699"/>
              </a:lnSpc>
              <a:spcBef>
                <a:spcPts val="100"/>
              </a:spcBef>
            </a:pP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Présenter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les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principaux</a:t>
            </a:r>
            <a:r>
              <a:rPr sz="1400" b="1" spc="-1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acteurs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de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secteur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50" dirty="0">
                <a:solidFill>
                  <a:srgbClr val="FF7900"/>
                </a:solidFill>
                <a:latin typeface="Arial"/>
                <a:cs typeface="Arial"/>
              </a:rPr>
              <a:t>(sur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métier)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FF7900"/>
                </a:solidFill>
                <a:latin typeface="Arial"/>
                <a:cs typeface="Arial"/>
              </a:rPr>
              <a:t>et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5" dirty="0">
                <a:solidFill>
                  <a:srgbClr val="FF7900"/>
                </a:solidFill>
                <a:latin typeface="Arial"/>
                <a:cs typeface="Arial"/>
              </a:rPr>
              <a:t>votre</a:t>
            </a:r>
            <a:r>
              <a:rPr sz="1400" b="1" spc="-4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différenciation.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Format</a:t>
            </a:r>
            <a:r>
              <a:rPr sz="1400" b="1" spc="-4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graphique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ou</a:t>
            </a:r>
            <a:r>
              <a:rPr sz="1400" b="1" spc="-55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20" dirty="0">
                <a:solidFill>
                  <a:srgbClr val="FF7900"/>
                </a:solidFill>
                <a:latin typeface="Arial"/>
                <a:cs typeface="Arial"/>
              </a:rPr>
              <a:t>tableau</a:t>
            </a:r>
            <a:r>
              <a:rPr sz="1400" b="1" spc="-35" dirty="0">
                <a:solidFill>
                  <a:srgbClr val="FF7900"/>
                </a:solidFill>
                <a:latin typeface="Arial"/>
                <a:cs typeface="Arial"/>
              </a:rPr>
              <a:t> simplifié</a:t>
            </a:r>
            <a:r>
              <a:rPr sz="1400" b="1" spc="-30" dirty="0">
                <a:solidFill>
                  <a:srgbClr val="FF7900"/>
                </a:solidFill>
                <a:latin typeface="Arial"/>
                <a:cs typeface="Arial"/>
              </a:rPr>
              <a:t> </a:t>
            </a:r>
            <a:r>
              <a:rPr sz="1400" b="1" spc="-10" dirty="0">
                <a:solidFill>
                  <a:srgbClr val="FF7900"/>
                </a:solidFill>
                <a:latin typeface="Arial"/>
                <a:cs typeface="Arial"/>
              </a:rPr>
              <a:t>recommandé.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0634" y="2102612"/>
            <a:ext cx="6826884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25" dirty="0">
                <a:latin typeface="Arial"/>
                <a:cs typeface="Arial"/>
              </a:rPr>
              <a:t>Exemple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400" b="1" spc="-80" dirty="0">
                <a:latin typeface="Arial"/>
                <a:cs typeface="Arial"/>
              </a:rPr>
              <a:t>:</a:t>
            </a:r>
            <a:r>
              <a:rPr sz="1400" b="1" spc="-45" dirty="0">
                <a:latin typeface="Arial"/>
                <a:cs typeface="Arial"/>
              </a:rPr>
              <a:t> </a:t>
            </a:r>
            <a:r>
              <a:rPr sz="1100" b="1" spc="-25" dirty="0">
                <a:latin typeface="Arial"/>
                <a:cs typeface="Arial"/>
              </a:rPr>
              <a:t>Dans</a:t>
            </a:r>
            <a:r>
              <a:rPr sz="1100" b="1" spc="-4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ce</a:t>
            </a:r>
            <a:r>
              <a:rPr sz="1100" b="1" spc="-3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cas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25" dirty="0">
                <a:latin typeface="Arial"/>
                <a:cs typeface="Arial"/>
              </a:rPr>
              <a:t>précis,</a:t>
            </a:r>
            <a:r>
              <a:rPr sz="1100" b="1" spc="-40" dirty="0">
                <a:latin typeface="Arial"/>
                <a:cs typeface="Arial"/>
              </a:rPr>
              <a:t> </a:t>
            </a:r>
            <a:r>
              <a:rPr sz="1100" b="1" spc="-20" dirty="0">
                <a:latin typeface="Arial"/>
                <a:cs typeface="Arial"/>
              </a:rPr>
              <a:t>pas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de</a:t>
            </a:r>
            <a:r>
              <a:rPr sz="1100" b="1" spc="-35" dirty="0">
                <a:latin typeface="Arial"/>
                <a:cs typeface="Arial"/>
              </a:rPr>
              <a:t> </a:t>
            </a:r>
            <a:r>
              <a:rPr sz="1100" b="1" spc="-30" dirty="0">
                <a:latin typeface="Arial"/>
                <a:cs typeface="Arial"/>
              </a:rPr>
              <a:t>concurrents </a:t>
            </a:r>
            <a:r>
              <a:rPr sz="1100" b="1" spc="-20" dirty="0">
                <a:latin typeface="Arial"/>
                <a:cs typeface="Arial"/>
              </a:rPr>
              <a:t>directs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20" dirty="0">
                <a:latin typeface="Arial"/>
                <a:cs typeface="Arial"/>
              </a:rPr>
              <a:t>mais</a:t>
            </a:r>
            <a:r>
              <a:rPr sz="1100" b="1" spc="-35" dirty="0">
                <a:latin typeface="Arial"/>
                <a:cs typeface="Arial"/>
              </a:rPr>
              <a:t> </a:t>
            </a:r>
            <a:r>
              <a:rPr sz="1100" b="1" spc="-20" dirty="0">
                <a:latin typeface="Arial"/>
                <a:cs typeface="Arial"/>
              </a:rPr>
              <a:t>des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20" dirty="0">
                <a:latin typeface="Arial"/>
                <a:cs typeface="Arial"/>
              </a:rPr>
              <a:t>acteurs</a:t>
            </a:r>
            <a:r>
              <a:rPr sz="1100" b="1" spc="-30" dirty="0">
                <a:latin typeface="Arial"/>
                <a:cs typeface="Arial"/>
              </a:rPr>
              <a:t> présents </a:t>
            </a:r>
            <a:r>
              <a:rPr sz="1100" b="1" spc="-35" dirty="0">
                <a:latin typeface="Arial"/>
                <a:cs typeface="Arial"/>
              </a:rPr>
              <a:t>sur</a:t>
            </a:r>
            <a:r>
              <a:rPr sz="1100" b="1" spc="-5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ces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20" dirty="0">
                <a:latin typeface="Arial"/>
                <a:cs typeface="Arial"/>
              </a:rPr>
              <a:t>métiers</a:t>
            </a:r>
            <a:r>
              <a:rPr sz="1100" b="1" spc="-30" dirty="0">
                <a:latin typeface="Arial"/>
                <a:cs typeface="Arial"/>
              </a:rPr>
              <a:t> </a:t>
            </a:r>
            <a:r>
              <a:rPr sz="1100" b="1" spc="-50" dirty="0">
                <a:latin typeface="Arial"/>
                <a:cs typeface="Arial"/>
              </a:rPr>
              <a:t>…</a:t>
            </a:r>
            <a:endParaRPr sz="11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1430">
              <a:lnSpc>
                <a:spcPct val="100000"/>
              </a:lnSpc>
              <a:spcBef>
                <a:spcPts val="105"/>
              </a:spcBef>
            </a:pPr>
            <a:r>
              <a:rPr spc="-25" dirty="0"/>
              <a:t>Concurrents</a:t>
            </a: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533196" y="2493391"/>
          <a:ext cx="8064499" cy="23768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047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6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86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865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464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Fonctionnalités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solidFill>
                            <a:srgbClr val="FF7900"/>
                          </a:solidFill>
                          <a:latin typeface="Arial"/>
                          <a:cs typeface="Arial"/>
                        </a:rPr>
                        <a:t>Ma</a:t>
                      </a:r>
                      <a:r>
                        <a:rPr sz="800" b="1" spc="170" dirty="0">
                          <a:solidFill>
                            <a:srgbClr val="FF79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7900"/>
                          </a:solidFill>
                          <a:latin typeface="Arial"/>
                          <a:cs typeface="Arial"/>
                        </a:rPr>
                        <a:t>start-</a:t>
                      </a:r>
                      <a:r>
                        <a:rPr sz="800" b="1" spc="-25" dirty="0">
                          <a:solidFill>
                            <a:srgbClr val="FF7900"/>
                          </a:solidFill>
                          <a:latin typeface="Arial"/>
                          <a:cs typeface="Arial"/>
                        </a:rPr>
                        <a:t>up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Fonctions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achats</a:t>
                      </a:r>
                      <a:r>
                        <a:rPr sz="800" b="1" spc="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internalisées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Associations</a:t>
                      </a:r>
                      <a:r>
                        <a:rPr sz="8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800" b="1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Annuaires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endParaRPr sz="800">
                        <a:latin typeface="Arial"/>
                        <a:cs typeface="Arial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prestataires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91440" marR="14224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Accès à</a:t>
                      </a:r>
                      <a:r>
                        <a:rPr sz="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une</a:t>
                      </a:r>
                      <a:r>
                        <a:rPr sz="8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liste</a:t>
                      </a:r>
                      <a:r>
                        <a:rPr sz="8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prestataires</a:t>
                      </a:r>
                      <a:r>
                        <a:rPr sz="8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fonction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des</a:t>
                      </a:r>
                      <a:r>
                        <a:rPr sz="800" b="1" spc="-3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métiers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OUI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682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Du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réseau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son</a:t>
                      </a:r>
                      <a:r>
                        <a:rPr sz="8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entreprise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uniquement</a:t>
                      </a:r>
                      <a:r>
                        <a:rPr sz="8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(souvent</a:t>
                      </a:r>
                      <a:r>
                        <a:rPr sz="8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incomplète)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OUI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Accès</a:t>
                      </a:r>
                      <a:r>
                        <a:rPr sz="8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aux</a:t>
                      </a:r>
                      <a:r>
                        <a:rPr sz="8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offres</a:t>
                      </a:r>
                      <a:r>
                        <a:rPr sz="800" b="1" spc="-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tarifaires</a:t>
                      </a:r>
                      <a:r>
                        <a:rPr sz="8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des</a:t>
                      </a:r>
                      <a:r>
                        <a:rPr sz="8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prestataires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OUI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58737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: demande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devis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nécessaire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586740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: demande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devis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nécessaire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marR="42354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Possibilité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contacter</a:t>
                      </a:r>
                      <a:r>
                        <a:rPr sz="80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directement</a:t>
                      </a:r>
                      <a:r>
                        <a:rPr sz="800" b="1" spc="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le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prestataire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12255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: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notre</a:t>
                      </a:r>
                      <a:r>
                        <a:rPr sz="800" b="1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plateforme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est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 intermédiaire</a:t>
                      </a:r>
                      <a:r>
                        <a:rPr sz="800" b="1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jusqu’à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engagement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du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devis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OUI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OUI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91440" marR="170815">
                        <a:lnSpc>
                          <a:spcPct val="100000"/>
                        </a:lnSpc>
                        <a:spcBef>
                          <a:spcPts val="825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Côté</a:t>
                      </a:r>
                      <a:r>
                        <a:rPr sz="800" b="1" spc="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auto-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entrepreneurs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sz="800" b="1" spc="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freelance</a:t>
                      </a:r>
                      <a:r>
                        <a:rPr sz="800" b="1" spc="3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:</a:t>
                      </a:r>
                      <a:r>
                        <a:rPr sz="800" b="1" spc="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aide</a:t>
                      </a:r>
                      <a:r>
                        <a:rPr sz="800" b="1" spc="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à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la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création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 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devis,</a:t>
                      </a:r>
                      <a:r>
                        <a:rPr sz="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factures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et</a:t>
                      </a:r>
                      <a:r>
                        <a:rPr sz="800" b="1" spc="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catalogue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10477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b="1" dirty="0">
                          <a:latin typeface="Arial"/>
                          <a:cs typeface="Arial"/>
                        </a:rPr>
                        <a:t>OUI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: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services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digitalisés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NON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42240" algn="just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800" b="1" spc="55" dirty="0">
                          <a:latin typeface="Arial"/>
                          <a:cs typeface="Arial"/>
                        </a:rPr>
                        <a:t>--</a:t>
                      </a:r>
                      <a:r>
                        <a:rPr sz="800" b="1" spc="6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accès à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des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formations</a:t>
                      </a:r>
                      <a:r>
                        <a:rPr sz="8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pas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services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continus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ou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outils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mis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place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Mise</a:t>
                      </a:r>
                      <a:r>
                        <a:rPr sz="8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en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relation</a:t>
                      </a:r>
                      <a:r>
                        <a:rPr sz="800" b="1" spc="-1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avec</a:t>
                      </a:r>
                      <a:r>
                        <a:rPr sz="8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clients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potentiels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58585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OUI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F79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5"/>
                        </a:spcBef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800" b="1" spc="-25" dirty="0">
                          <a:latin typeface="Arial"/>
                          <a:cs typeface="Arial"/>
                        </a:rPr>
                        <a:t>NON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88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86360">
                        <a:lnSpc>
                          <a:spcPct val="100000"/>
                        </a:lnSpc>
                        <a:spcBef>
                          <a:spcPts val="350"/>
                        </a:spcBef>
                      </a:pPr>
                      <a:r>
                        <a:rPr sz="800" b="1" spc="55" dirty="0">
                          <a:latin typeface="Arial"/>
                          <a:cs typeface="Arial"/>
                        </a:rPr>
                        <a:t>--</a:t>
                      </a:r>
                      <a:r>
                        <a:rPr sz="800" b="1" spc="60" dirty="0">
                          <a:latin typeface="Arial"/>
                          <a:cs typeface="Arial"/>
                        </a:rPr>
                        <a:t>-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mets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à</a:t>
                      </a:r>
                      <a:r>
                        <a:rPr sz="800" b="1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disposition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des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contacts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mais</a:t>
                      </a:r>
                      <a:r>
                        <a:rPr sz="800" b="1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ne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fait pas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de</a:t>
                      </a:r>
                      <a:r>
                        <a:rPr sz="8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mise</a:t>
                      </a:r>
                      <a:r>
                        <a:rPr sz="8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en</a:t>
                      </a:r>
                      <a:r>
                        <a:rPr sz="800" b="1" spc="5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dirty="0">
                          <a:latin typeface="Arial"/>
                          <a:cs typeface="Arial"/>
                        </a:rPr>
                        <a:t>relation</a:t>
                      </a:r>
                      <a:r>
                        <a:rPr sz="800" b="1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800" b="1" spc="-10" dirty="0">
                          <a:latin typeface="Arial"/>
                          <a:cs typeface="Arial"/>
                        </a:rPr>
                        <a:t>qualifiée</a:t>
                      </a:r>
                      <a:endParaRPr sz="800">
                        <a:latin typeface="Arial"/>
                        <a:cs typeface="Arial"/>
                      </a:endParaRPr>
                    </a:p>
                  </a:txBody>
                  <a:tcPr marL="0" marR="0" marT="4445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79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e6c818a6-e1a0-4a6e-a969-20d857c5dc62}" enabled="1" method="Standard" siteId="{90c7a20a-f34b-40bf-bc48-b9253b6f5d20}" contentBits="2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1486</Words>
  <Application>Microsoft Office PowerPoint</Application>
  <PresentationFormat>Affichage à l'écran (16:9)</PresentationFormat>
  <Paragraphs>228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Arial MT</vt:lpstr>
      <vt:lpstr>Helvetica 75 Bold</vt:lpstr>
      <vt:lpstr>Times New Roman</vt:lpstr>
      <vt:lpstr>Trebuchet MS</vt:lpstr>
      <vt:lpstr>Wingdings</vt:lpstr>
      <vt:lpstr>Office Theme</vt:lpstr>
      <vt:lpstr>Orange Fab Burkina Faso</vt:lpstr>
      <vt:lpstr>Plan du dossier de présentation</vt:lpstr>
      <vt:lpstr>Logo de votre entreprise</vt:lpstr>
      <vt:lpstr>Constat</vt:lpstr>
      <vt:lpstr>Solution</vt:lpstr>
      <vt:lpstr>Produit / Service</vt:lpstr>
      <vt:lpstr>Marché / Cible</vt:lpstr>
      <vt:lpstr>Business model</vt:lpstr>
      <vt:lpstr>Concurrents</vt:lpstr>
      <vt:lpstr>Equipe</vt:lpstr>
      <vt:lpstr>Roadmap</vt:lpstr>
      <vt:lpstr>Chiffres clés</vt:lpstr>
      <vt:lpstr>Collaboration avec Orange</vt:lpstr>
      <vt:lpstr>Orange Fab Burkina Faso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Smith</dc:creator>
  <cp:lastModifiedBy>DABIRE-SANGARE Christie O-BF</cp:lastModifiedBy>
  <cp:revision>1</cp:revision>
  <dcterms:created xsi:type="dcterms:W3CDTF">2025-02-17T10:43:47Z</dcterms:created>
  <dcterms:modified xsi:type="dcterms:W3CDTF">2025-02-17T10:55:09Z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2019-01-10T00:00:00Z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2025-02-17T00:00:00Z</vt:filetime>
  </property>
  <property fmtid="{D5CDD505-2E9C-101B-9397-08002B2CF9AE}" pid="5" name="Producer">
    <vt:lpwstr>Microsoft® PowerPoint® 2010</vt:lpwstr>
  </property>
  <property fmtid="{D5CDD505-2E9C-101B-9397-08002B2CF9AE}" pid="6" name="ClassificationContentMarkingFooterLocations">
    <vt:lpwstr>Office Theme:8</vt:lpwstr>
  </property>
  <property fmtid="{D5CDD505-2E9C-101B-9397-08002B2CF9AE}" pid="7" name="ClassificationContentMarkingFooterText">
    <vt:lpwstr>Orange Restricted</vt:lpwstr>
  </property>
</Properties>
</file>